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1" r:id="rId1"/>
  </p:sldMasterIdLst>
  <p:notesMasterIdLst>
    <p:notesMasterId r:id="rId62"/>
  </p:notesMasterIdLst>
  <p:handoutMasterIdLst>
    <p:handoutMasterId r:id="rId63"/>
  </p:handoutMasterIdLst>
  <p:sldIdLst>
    <p:sldId id="257" r:id="rId2"/>
    <p:sldId id="258" r:id="rId3"/>
    <p:sldId id="288" r:id="rId4"/>
    <p:sldId id="411" r:id="rId5"/>
    <p:sldId id="290" r:id="rId6"/>
    <p:sldId id="291" r:id="rId7"/>
    <p:sldId id="292" r:id="rId8"/>
    <p:sldId id="259" r:id="rId9"/>
    <p:sldId id="264" r:id="rId10"/>
    <p:sldId id="399" r:id="rId11"/>
    <p:sldId id="369" r:id="rId12"/>
    <p:sldId id="370" r:id="rId13"/>
    <p:sldId id="371" r:id="rId14"/>
    <p:sldId id="373" r:id="rId15"/>
    <p:sldId id="374" r:id="rId16"/>
    <p:sldId id="400" r:id="rId17"/>
    <p:sldId id="401" r:id="rId18"/>
    <p:sldId id="375" r:id="rId19"/>
    <p:sldId id="415" r:id="rId20"/>
    <p:sldId id="393" r:id="rId21"/>
    <p:sldId id="414" r:id="rId22"/>
    <p:sldId id="413" r:id="rId23"/>
    <p:sldId id="396" r:id="rId24"/>
    <p:sldId id="382" r:id="rId25"/>
    <p:sldId id="383" r:id="rId26"/>
    <p:sldId id="384" r:id="rId27"/>
    <p:sldId id="407" r:id="rId28"/>
    <p:sldId id="385" r:id="rId29"/>
    <p:sldId id="405" r:id="rId30"/>
    <p:sldId id="389" r:id="rId31"/>
    <p:sldId id="386" r:id="rId32"/>
    <p:sldId id="410" r:id="rId33"/>
    <p:sldId id="271" r:id="rId34"/>
    <p:sldId id="270" r:id="rId35"/>
    <p:sldId id="293" r:id="rId36"/>
    <p:sldId id="275" r:id="rId37"/>
    <p:sldId id="276" r:id="rId38"/>
    <p:sldId id="402" r:id="rId39"/>
    <p:sldId id="281" r:id="rId40"/>
    <p:sldId id="295" r:id="rId41"/>
    <p:sldId id="296" r:id="rId42"/>
    <p:sldId id="298" r:id="rId43"/>
    <p:sldId id="403" r:id="rId44"/>
    <p:sldId id="349" r:id="rId45"/>
    <p:sldId id="409" r:id="rId46"/>
    <p:sldId id="355" r:id="rId47"/>
    <p:sldId id="397" r:id="rId48"/>
    <p:sldId id="404" r:id="rId49"/>
    <p:sldId id="348" r:id="rId50"/>
    <p:sldId id="354" r:id="rId51"/>
    <p:sldId id="368" r:id="rId52"/>
    <p:sldId id="352" r:id="rId53"/>
    <p:sldId id="356" r:id="rId54"/>
    <p:sldId id="358" r:id="rId55"/>
    <p:sldId id="394" r:id="rId56"/>
    <p:sldId id="406" r:id="rId57"/>
    <p:sldId id="408" r:id="rId58"/>
    <p:sldId id="395" r:id="rId59"/>
    <p:sldId id="412" r:id="rId60"/>
    <p:sldId id="367" r:id="rId61"/>
  </p:sldIdLst>
  <p:sldSz cx="9144000" cy="5143500" type="screen16x9"/>
  <p:notesSz cx="7099300" cy="10234613"/>
  <p:custDataLst>
    <p:tags r:id="rId64"/>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46FD"/>
    <a:srgbClr val="0028DA"/>
    <a:srgbClr val="00009C"/>
    <a:srgbClr val="00007E"/>
    <a:srgbClr val="00004D"/>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autoAdjust="0"/>
    <p:restoredTop sz="86092" autoAdjust="0"/>
  </p:normalViewPr>
  <p:slideViewPr>
    <p:cSldViewPr>
      <p:cViewPr varScale="1">
        <p:scale>
          <a:sx n="92" d="100"/>
          <a:sy n="92" d="100"/>
        </p:scale>
        <p:origin x="-516" y="-72"/>
      </p:cViewPr>
      <p:guideLst>
        <p:guide orient="horz" pos="1620"/>
        <p:guide pos="2880"/>
      </p:guideLst>
    </p:cSldViewPr>
  </p:slideViewPr>
  <p:notesTextViewPr>
    <p:cViewPr>
      <p:scale>
        <a:sx n="100" d="100"/>
        <a:sy n="100" d="100"/>
      </p:scale>
      <p:origin x="0" y="0"/>
    </p:cViewPr>
  </p:notesTextViewPr>
  <p:notesViewPr>
    <p:cSldViewPr>
      <p:cViewPr varScale="1">
        <p:scale>
          <a:sx n="78" d="100"/>
          <a:sy n="78" d="100"/>
        </p:scale>
        <p:origin x="3984" y="12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6575" cy="511175"/>
          </a:xfrm>
          <a:prstGeom prst="rect">
            <a:avLst/>
          </a:prstGeom>
        </p:spPr>
        <p:txBody>
          <a:bodyPr vert="horz" lIns="99048" tIns="49524" rIns="99048" bIns="49524" rtlCol="0"/>
          <a:lstStyle>
            <a:lvl1pPr algn="l">
              <a:defRPr sz="1300">
                <a:cs typeface="+mn-cs"/>
              </a:defRPr>
            </a:lvl1pPr>
          </a:lstStyle>
          <a:p>
            <a:pPr>
              <a:defRPr/>
            </a:pPr>
            <a:endParaRPr lang="ru-RU"/>
          </a:p>
        </p:txBody>
      </p:sp>
      <p:sp>
        <p:nvSpPr>
          <p:cNvPr id="3" name="Дата 2"/>
          <p:cNvSpPr>
            <a:spLocks noGrp="1"/>
          </p:cNvSpPr>
          <p:nvPr>
            <p:ph type="dt" sz="quarter" idx="1"/>
          </p:nvPr>
        </p:nvSpPr>
        <p:spPr>
          <a:xfrm>
            <a:off x="4021138" y="0"/>
            <a:ext cx="3076575" cy="511175"/>
          </a:xfrm>
          <a:prstGeom prst="rect">
            <a:avLst/>
          </a:prstGeom>
        </p:spPr>
        <p:txBody>
          <a:bodyPr vert="horz" lIns="99048" tIns="49524" rIns="99048" bIns="49524" rtlCol="0"/>
          <a:lstStyle>
            <a:lvl1pPr algn="r">
              <a:defRPr sz="1300" smtClean="0">
                <a:cs typeface="+mn-cs"/>
              </a:defRPr>
            </a:lvl1pPr>
          </a:lstStyle>
          <a:p>
            <a:pPr>
              <a:defRPr/>
            </a:pPr>
            <a:fld id="{2601D1C9-2C52-4E9F-AA6F-69314DCD7BF3}" type="datetimeFigureOut">
              <a:rPr lang="ru-RU"/>
              <a:pPr>
                <a:defRPr/>
              </a:pPr>
              <a:t>12.05.2021</a:t>
            </a:fld>
            <a:endParaRPr lang="ru-RU"/>
          </a:p>
        </p:txBody>
      </p:sp>
      <p:sp>
        <p:nvSpPr>
          <p:cNvPr id="4" name="Нижний колонтитул 3"/>
          <p:cNvSpPr>
            <a:spLocks noGrp="1"/>
          </p:cNvSpPr>
          <p:nvPr>
            <p:ph type="ftr" sz="quarter" idx="2"/>
          </p:nvPr>
        </p:nvSpPr>
        <p:spPr>
          <a:xfrm>
            <a:off x="0" y="9721850"/>
            <a:ext cx="3076575" cy="511175"/>
          </a:xfrm>
          <a:prstGeom prst="rect">
            <a:avLst/>
          </a:prstGeom>
        </p:spPr>
        <p:txBody>
          <a:bodyPr vert="horz" lIns="99048" tIns="49524" rIns="99048" bIns="49524" rtlCol="0" anchor="b"/>
          <a:lstStyle>
            <a:lvl1pPr algn="l">
              <a:defRPr sz="1300">
                <a:cs typeface="+mn-cs"/>
              </a:defRPr>
            </a:lvl1pPr>
          </a:lstStyle>
          <a:p>
            <a:pPr>
              <a:defRPr/>
            </a:pPr>
            <a:endParaRPr lang="ru-RU"/>
          </a:p>
        </p:txBody>
      </p:sp>
      <p:sp>
        <p:nvSpPr>
          <p:cNvPr id="5" name="Номер слайда 4"/>
          <p:cNvSpPr>
            <a:spLocks noGrp="1"/>
          </p:cNvSpPr>
          <p:nvPr>
            <p:ph type="sldNum" sz="quarter" idx="3"/>
          </p:nvPr>
        </p:nvSpPr>
        <p:spPr>
          <a:xfrm>
            <a:off x="4021138" y="9721850"/>
            <a:ext cx="3076575" cy="511175"/>
          </a:xfrm>
          <a:prstGeom prst="rect">
            <a:avLst/>
          </a:prstGeom>
        </p:spPr>
        <p:txBody>
          <a:bodyPr vert="horz" lIns="99048" tIns="49524" rIns="99048" bIns="49524" rtlCol="0" anchor="b"/>
          <a:lstStyle>
            <a:lvl1pPr algn="r">
              <a:defRPr sz="1300" smtClean="0">
                <a:cs typeface="+mn-cs"/>
              </a:defRPr>
            </a:lvl1pPr>
          </a:lstStyle>
          <a:p>
            <a:pPr>
              <a:defRPr/>
            </a:pPr>
            <a:fld id="{BC484577-1846-45C3-8E79-5BB39259EFA1}" type="slidenum">
              <a:rPr lang="ru-RU"/>
              <a:pPr>
                <a:defRPr/>
              </a:pPr>
              <a:t>‹#›</a:t>
            </a:fld>
            <a:endParaRPr lang="ru-RU"/>
          </a:p>
        </p:txBody>
      </p:sp>
    </p:spTree>
    <p:extLst>
      <p:ext uri="{BB962C8B-B14F-4D97-AF65-F5344CB8AC3E}">
        <p14:creationId xmlns:p14="http://schemas.microsoft.com/office/powerpoint/2010/main" val="1549694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6575" cy="511175"/>
          </a:xfrm>
          <a:prstGeom prst="rect">
            <a:avLst/>
          </a:prstGeom>
        </p:spPr>
        <p:txBody>
          <a:bodyPr vert="horz" lIns="99048" tIns="49524" rIns="99048" bIns="49524" rtlCol="0"/>
          <a:lstStyle>
            <a:lvl1pPr algn="l">
              <a:defRPr sz="1300">
                <a:cs typeface="+mn-cs"/>
              </a:defRPr>
            </a:lvl1pPr>
          </a:lstStyle>
          <a:p>
            <a:pPr>
              <a:defRPr/>
            </a:pPr>
            <a:endParaRPr lang="ru-RU"/>
          </a:p>
        </p:txBody>
      </p:sp>
      <p:sp>
        <p:nvSpPr>
          <p:cNvPr id="3" name="Дата 2"/>
          <p:cNvSpPr>
            <a:spLocks noGrp="1"/>
          </p:cNvSpPr>
          <p:nvPr>
            <p:ph type="dt" idx="1"/>
          </p:nvPr>
        </p:nvSpPr>
        <p:spPr>
          <a:xfrm>
            <a:off x="4021138" y="0"/>
            <a:ext cx="3076575" cy="511175"/>
          </a:xfrm>
          <a:prstGeom prst="rect">
            <a:avLst/>
          </a:prstGeom>
        </p:spPr>
        <p:txBody>
          <a:bodyPr vert="horz" lIns="99048" tIns="49524" rIns="99048" bIns="49524" rtlCol="0"/>
          <a:lstStyle>
            <a:lvl1pPr algn="r">
              <a:defRPr sz="1300">
                <a:cs typeface="+mn-cs"/>
              </a:defRPr>
            </a:lvl1pPr>
          </a:lstStyle>
          <a:p>
            <a:pPr>
              <a:defRPr/>
            </a:pPr>
            <a:fld id="{B6BB8B28-62A9-40A6-BE6E-7718E834576C}" type="datetimeFigureOut">
              <a:rPr lang="ru-RU"/>
              <a:pPr>
                <a:defRPr/>
              </a:pPr>
              <a:t>12.05.2021</a:t>
            </a:fld>
            <a:endParaRPr lang="ru-RU"/>
          </a:p>
        </p:txBody>
      </p:sp>
      <p:sp>
        <p:nvSpPr>
          <p:cNvPr id="4" name="Образ слайда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ru-RU" noProof="0" smtClean="0"/>
          </a:p>
        </p:txBody>
      </p:sp>
      <p:sp>
        <p:nvSpPr>
          <p:cNvPr id="5" name="Заметки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a:defRPr sz="1300">
                <a:cs typeface="+mn-cs"/>
              </a:defRPr>
            </a:lvl1pPr>
          </a:lstStyle>
          <a:p>
            <a:pPr>
              <a:defRPr/>
            </a:pPr>
            <a:endParaRPr lang="ru-RU"/>
          </a:p>
        </p:txBody>
      </p:sp>
      <p:sp>
        <p:nvSpPr>
          <p:cNvPr id="7" name="Номер слайда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a:defRPr sz="1300">
                <a:cs typeface="+mn-cs"/>
              </a:defRPr>
            </a:lvl1pPr>
          </a:lstStyle>
          <a:p>
            <a:pPr>
              <a:defRPr/>
            </a:pPr>
            <a:fld id="{7CCFE1BF-246B-4E56-9C9C-18CE7DBAB72F}" type="slidenum">
              <a:rPr lang="ru-RU"/>
              <a:pPr>
                <a:defRPr/>
              </a:pPr>
              <a:t>‹#›</a:t>
            </a:fld>
            <a:endParaRPr lang="ru-RU"/>
          </a:p>
        </p:txBody>
      </p:sp>
    </p:spTree>
    <p:extLst>
      <p:ext uri="{BB962C8B-B14F-4D97-AF65-F5344CB8AC3E}">
        <p14:creationId xmlns:p14="http://schemas.microsoft.com/office/powerpoint/2010/main" val="13974853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6386"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Здравствуйте!</a:t>
            </a:r>
            <a:r>
              <a:rPr lang="en-US" dirty="0" smtClean="0"/>
              <a:t> </a:t>
            </a:r>
            <a:r>
              <a:rPr lang="ru-RU" dirty="0" smtClean="0"/>
              <a:t>Уважаемые коллеги, я представляю Вам систему геометрического проектирования и программирования обработки </a:t>
            </a:r>
          </a:p>
          <a:p>
            <a:r>
              <a:rPr lang="ru-RU" dirty="0" smtClean="0"/>
              <a:t>для станков с ЧПУ «ГеММа-3</a:t>
            </a:r>
            <a:r>
              <a:rPr lang="en-US" dirty="0" smtClean="0"/>
              <a:t>D</a:t>
            </a:r>
            <a:r>
              <a:rPr lang="ru-RU" dirty="0" smtClean="0"/>
              <a:t>».</a:t>
            </a:r>
            <a:r>
              <a:rPr lang="en-US" dirty="0" smtClean="0"/>
              <a:t> </a:t>
            </a:r>
            <a:r>
              <a:rPr lang="ru-RU" dirty="0" smtClean="0"/>
              <a:t>Доклад посвящен текущему опыту использования системы на различных предприятиях машиностроения.</a:t>
            </a:r>
          </a:p>
        </p:txBody>
      </p:sp>
      <p:sp>
        <p:nvSpPr>
          <p:cNvPr id="1638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AA8880-6937-4C71-B35E-964AB2D50A4B}" type="slidenum">
              <a:rPr lang="ru-RU" smtClean="0">
                <a:cs typeface="Arial" charset="0"/>
              </a:rPr>
              <a:pPr/>
              <a:t>1</a:t>
            </a:fld>
            <a:endParaRPr lang="ru-RU" smtClean="0">
              <a:cs typeface="Arial" charset="0"/>
            </a:endParaRPr>
          </a:p>
        </p:txBody>
      </p:sp>
    </p:spTree>
    <p:extLst>
      <p:ext uri="{BB962C8B-B14F-4D97-AF65-F5344CB8AC3E}">
        <p14:creationId xmlns:p14="http://schemas.microsoft.com/office/powerpoint/2010/main" val="143095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28002"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Контроль управляющей программы производится с помощью специализированного редактора</a:t>
            </a:r>
          </a:p>
        </p:txBody>
      </p:sp>
      <p:sp>
        <p:nvSpPr>
          <p:cNvPr id="12800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0EE15A-F346-4CB1-B239-5099AF0A7BEA}"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4432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80898"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Фрезерная обработка объединяет 4 основных типа обработки</a:t>
            </a:r>
          </a:p>
          <a:p>
            <a:pPr>
              <a:buFontTx/>
              <a:buChar char="-"/>
            </a:pPr>
            <a:r>
              <a:rPr lang="ru-RU" dirty="0" smtClean="0"/>
              <a:t>2</a:t>
            </a:r>
            <a:r>
              <a:rPr lang="en-US" dirty="0" smtClean="0"/>
              <a:t>D</a:t>
            </a:r>
            <a:endParaRPr lang="ru-RU" dirty="0" smtClean="0"/>
          </a:p>
          <a:p>
            <a:pPr>
              <a:buFontTx/>
              <a:buChar char="-"/>
            </a:pPr>
            <a:r>
              <a:rPr lang="ru-RU" dirty="0" smtClean="0"/>
              <a:t>3</a:t>
            </a:r>
            <a:r>
              <a:rPr lang="en-US" dirty="0" smtClean="0"/>
              <a:t>D</a:t>
            </a:r>
            <a:endParaRPr lang="ru-RU" dirty="0" smtClean="0"/>
          </a:p>
          <a:p>
            <a:pPr>
              <a:buFontTx/>
              <a:buChar char="-"/>
            </a:pPr>
            <a:r>
              <a:rPr lang="ru-RU" dirty="0" err="1" smtClean="0"/>
              <a:t>Многоосевая</a:t>
            </a:r>
            <a:endParaRPr lang="ru-RU" dirty="0" smtClean="0"/>
          </a:p>
          <a:p>
            <a:pPr>
              <a:buFontTx/>
              <a:buChar char="-"/>
            </a:pPr>
            <a:r>
              <a:rPr lang="ru-RU" dirty="0" smtClean="0"/>
              <a:t>3+2</a:t>
            </a:r>
          </a:p>
          <a:p>
            <a:endParaRPr lang="ru-RU" dirty="0" smtClean="0"/>
          </a:p>
        </p:txBody>
      </p:sp>
      <p:sp>
        <p:nvSpPr>
          <p:cNvPr id="8089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FEBCAB-9AF9-4366-A855-B6922D4DDB0B}"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8673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87042"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Средства визуализации позволяют не только посмотреть рассчитанную траекторию, но определить зону обработки каждым инструментом, что бывает немаловажным для оценки оптимальности разработанной  управляющей программы в целом, а не отдельного прохода. Текстовый редактор программ позволяет вводить корректировку в уже разработанную программу и видеть тут же на экране результат корректировки.</a:t>
            </a:r>
            <a:endParaRPr lang="ru-RU" b="1" i="1" smtClean="0">
              <a:latin typeface="Arial" charset="0"/>
            </a:endParaRPr>
          </a:p>
          <a:p>
            <a:endParaRPr lang="ru-RU" smtClean="0"/>
          </a:p>
        </p:txBody>
      </p:sp>
      <p:sp>
        <p:nvSpPr>
          <p:cNvPr id="8704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92628F-65D7-4169-BBC9-66732D9091CD}"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60576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89090"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Примером использования ГеММы в автомобильной промышленности является ПТО АвтоВаз.  Плоская обработка полностью выполняется в системе ГеММа.</a:t>
            </a:r>
          </a:p>
          <a:p>
            <a:endParaRPr lang="ru-RU" smtClean="0"/>
          </a:p>
        </p:txBody>
      </p:sp>
      <p:sp>
        <p:nvSpPr>
          <p:cNvPr id="8909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791D00-E145-4E0C-B93E-65501322BCA3}"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1918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93186"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Но на практике в большинстве деталей перед чистовой обработкой нужно снять металл, обеспечив равномерный припуск под чистовую обработку. Для этого в ГеММе предназначены черновая обработка и различные виды получистовой обработки. Разнобразие видов получистовой обработки объясняется стремление обеспечить равномерность нагрузки на инструмент после черновой обработки. Для фрезеровки различных надписей на криволинейных поверхностях  поверхностях можно данную надпись сначала обработать как плоскую (гравировку внутрь металла или  фрезеровка выпуклых литер), а затем спроецировать разработанный проход на оболочку. </a:t>
            </a:r>
            <a:endParaRPr lang="ru-RU" b="1" i="1" smtClean="0">
              <a:latin typeface="Arial" charset="0"/>
            </a:endParaRPr>
          </a:p>
          <a:p>
            <a:endParaRPr lang="ru-RU" smtClean="0"/>
          </a:p>
        </p:txBody>
      </p:sp>
      <p:sp>
        <p:nvSpPr>
          <p:cNvPr id="9318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99945C-40E1-430A-B889-59EFEC35E762}"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23250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9523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На этом слайде показаны рассчитанные траектории по стратегиям, показанным на предыдущем слайде.</a:t>
            </a:r>
            <a:endParaRPr lang="ru-RU" b="1" i="1" smtClean="0">
              <a:latin typeface="Arial" charset="0"/>
            </a:endParaRPr>
          </a:p>
          <a:p>
            <a:endParaRPr lang="ru-RU" smtClean="0"/>
          </a:p>
        </p:txBody>
      </p:sp>
      <p:sp>
        <p:nvSpPr>
          <p:cNvPr id="9523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A744C5-4FCB-4D3D-916E-2BCE2D18A55B}"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11025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30050" name="Заметки 2"/>
          <p:cNvSpPr>
            <a:spLocks noGrp="1"/>
          </p:cNvSpPr>
          <p:nvPr>
            <p:ph type="body" idx="1"/>
          </p:nvPr>
        </p:nvSpPr>
        <p:spPr bwMode="auto">
          <a:noFill/>
        </p:spPr>
        <p:txBody>
          <a:bodyPr wrap="square" numCol="1" anchor="t" anchorCtr="0" compatLnSpc="1">
            <a:prstTxWarp prst="textNoShape">
              <a:avLst/>
            </a:prstTxWarp>
          </a:bodyPr>
          <a:lstStyle/>
          <a:p>
            <a:pPr algn="just"/>
            <a:r>
              <a:rPr lang="ru-RU" smtClean="0"/>
              <a:t>Визуализация обработки может производиться по управляющим программам или по выделенным проходам без создания программ</a:t>
            </a:r>
          </a:p>
          <a:p>
            <a:pPr algn="just"/>
            <a:r>
              <a:rPr lang="ru-RU" smtClean="0"/>
              <a:t>В визуализаторе реализована возможность последовательного отображения процесса обработки инструментами различной геометрии</a:t>
            </a:r>
          </a:p>
        </p:txBody>
      </p:sp>
      <p:sp>
        <p:nvSpPr>
          <p:cNvPr id="13005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AA8FC0-3C9D-4021-B85E-AD2DBAADF8EC}"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45649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32098"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Модуль </a:t>
            </a:r>
            <a:r>
              <a:rPr lang="en-US" smtClean="0"/>
              <a:t>G-mill</a:t>
            </a:r>
            <a:r>
              <a:rPr lang="ru-RU" smtClean="0"/>
              <a:t> позволяет наглядно увидеть процесс обработки и окончательный результат для только что подготовленной управляющей программы. Каждый инструмент оставляет след своего цвета. Это на слайде слева, а справа – показана возможность сравнения оригинальной модели с полученной обработкой. При этом различными цветами будут показаны зоны подрезов детали - красным, зоны обработки в допуске – желтым, и зоны с большой толщиной неснятого материала – зеленым и фиолетовым. Подрезом по умолчанию считается проникновение фрезы на глубину более 0.05 мм. Красные полосы на детали вызваны обработкой с точностью 0.1 мм.</a:t>
            </a:r>
            <a:endParaRPr lang="ru-RU" b="1" i="1" smtClean="0"/>
          </a:p>
          <a:p>
            <a:endParaRPr lang="ru-RU" smtClean="0"/>
          </a:p>
        </p:txBody>
      </p:sp>
      <p:sp>
        <p:nvSpPr>
          <p:cNvPr id="13209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507E04-BF01-44E1-8627-6899F25820D5}"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39173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97282"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Чистовую обработку в ГеММе можно делать не по отдельным поверхностям, а сразу всех поверхностей оболочки, причем строки обработки каждой поверхности будут параллельны или перпендикулярны каркасным линям исходных поверхностей, из элементов которых построена оболочка. При этом расстояние между строками определяется автоматически по заданной высоте гребешка, а аппроксимация кривой линии в строке – заданной точностью обработки</a:t>
            </a:r>
          </a:p>
          <a:p>
            <a:endParaRPr lang="ru-RU" smtClean="0"/>
          </a:p>
        </p:txBody>
      </p:sp>
      <p:sp>
        <p:nvSpPr>
          <p:cNvPr id="9728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38F488-722E-4A1E-BF58-DD7854178828}"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438720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0547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Для построения моделей под 4</a:t>
            </a:r>
            <a:r>
              <a:rPr lang="en-US" smtClean="0">
                <a:latin typeface="Arial" charset="0"/>
              </a:rPr>
              <a:t>D</a:t>
            </a:r>
            <a:r>
              <a:rPr lang="ru-RU" smtClean="0">
                <a:latin typeface="Arial" charset="0"/>
              </a:rPr>
              <a:t> обработку используются операции навертки кривых на поверхность и развертки с поверхности. Для обеспечения правильной 4</a:t>
            </a:r>
            <a:r>
              <a:rPr lang="en-US" smtClean="0">
                <a:latin typeface="Arial" charset="0"/>
              </a:rPr>
              <a:t>D</a:t>
            </a:r>
            <a:r>
              <a:rPr lang="ru-RU" smtClean="0">
                <a:latin typeface="Arial" charset="0"/>
              </a:rPr>
              <a:t> обработки используется механизм построения поверхностей Безье с перекрестным каркасом. Второе семейство линий в данном случае – семейство прямых  обеспечивает отсутствие наклона в направлении отсутствующей 5-ой координаты </a:t>
            </a:r>
          </a:p>
          <a:p>
            <a:endParaRPr lang="ru-RU" smtClean="0"/>
          </a:p>
        </p:txBody>
      </p:sp>
      <p:sp>
        <p:nvSpPr>
          <p:cNvPr id="10547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defRPr/>
            </a:pPr>
            <a:fld id="{868B278A-8C50-4ABD-8E53-08DA2510F5EC}" type="slidenum">
              <a:rPr lang="ru-RU" sz="1300" smtClean="0">
                <a:solidFill>
                  <a:prstClr val="black"/>
                </a:solidFill>
                <a:latin typeface="Arial" charset="0"/>
                <a:cs typeface="Arial" charset="0"/>
              </a:rPr>
              <a:pPr fontAlgn="base">
                <a:spcBef>
                  <a:spcPct val="0"/>
                </a:spcBef>
                <a:spcAft>
                  <a:spcPct val="0"/>
                </a:spcAft>
                <a:defRPr/>
              </a:pPr>
              <a:t>19</a:t>
            </a:fld>
            <a:endParaRPr lang="ru-RU" sz="1300" smtClean="0">
              <a:solidFill>
                <a:prstClr val="black"/>
              </a:solidFill>
              <a:latin typeface="Arial" charset="0"/>
              <a:cs typeface="Arial" charset="0"/>
            </a:endParaRPr>
          </a:p>
        </p:txBody>
      </p:sp>
    </p:spTree>
    <p:extLst>
      <p:ext uri="{BB962C8B-B14F-4D97-AF65-F5344CB8AC3E}">
        <p14:creationId xmlns:p14="http://schemas.microsoft.com/office/powerpoint/2010/main" val="155961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8434"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Система ГеММа-3D родилась 2</a:t>
            </a:r>
            <a:r>
              <a:rPr lang="en-US" dirty="0" smtClean="0"/>
              <a:t>4</a:t>
            </a:r>
            <a:r>
              <a:rPr lang="ru-RU" dirty="0" smtClean="0"/>
              <a:t> года назад в 1989 году в договоре </a:t>
            </a:r>
            <a:r>
              <a:rPr lang="ru-RU" dirty="0" smtClean="0">
                <a:latin typeface="Arial" charset="0"/>
              </a:rPr>
              <a:t>с</a:t>
            </a:r>
            <a:r>
              <a:rPr lang="ru-RU" dirty="0" smtClean="0"/>
              <a:t> Челябински</a:t>
            </a:r>
            <a:r>
              <a:rPr lang="ru-RU" dirty="0" smtClean="0">
                <a:latin typeface="Arial" charset="0"/>
              </a:rPr>
              <a:t>м</a:t>
            </a:r>
            <a:r>
              <a:rPr lang="ru-RU" dirty="0" smtClean="0"/>
              <a:t> тракторны</a:t>
            </a:r>
            <a:r>
              <a:rPr lang="ru-RU" dirty="0" smtClean="0">
                <a:latin typeface="Arial" charset="0"/>
              </a:rPr>
              <a:t>м</a:t>
            </a:r>
            <a:r>
              <a:rPr lang="ru-RU" dirty="0" smtClean="0"/>
              <a:t> завод</a:t>
            </a:r>
            <a:r>
              <a:rPr lang="ru-RU" dirty="0" smtClean="0">
                <a:latin typeface="Arial" charset="0"/>
              </a:rPr>
              <a:t>ом</a:t>
            </a:r>
            <a:r>
              <a:rPr lang="ru-RU" dirty="0" smtClean="0"/>
              <a:t>. Тракторостроители просили специалистов </a:t>
            </a:r>
            <a:r>
              <a:rPr lang="ru-RU" dirty="0" smtClean="0">
                <a:latin typeface="Arial" charset="0"/>
              </a:rPr>
              <a:t>авиационной промышленности</a:t>
            </a:r>
            <a:r>
              <a:rPr lang="ru-RU" dirty="0" smtClean="0"/>
              <a:t> создать </a:t>
            </a:r>
            <a:r>
              <a:rPr lang="ru-RU" dirty="0" smtClean="0">
                <a:latin typeface="Arial" charset="0"/>
              </a:rPr>
              <a:t>вентилятор для охлаждения силовой установки своего самого большого трактора</a:t>
            </a:r>
            <a:r>
              <a:rPr lang="ru-RU" dirty="0" smtClean="0"/>
              <a:t>.</a:t>
            </a:r>
            <a:r>
              <a:rPr lang="ru-RU" dirty="0" smtClean="0">
                <a:latin typeface="Arial" charset="0"/>
              </a:rPr>
              <a:t> </a:t>
            </a:r>
            <a:r>
              <a:rPr lang="ru-RU" dirty="0" smtClean="0"/>
              <a:t>Поставленная задача была успешно решена, и тракторостроители получили желаемый</a:t>
            </a:r>
            <a:r>
              <a:rPr lang="ru-RU" dirty="0" smtClean="0">
                <a:latin typeface="Arial" charset="0"/>
              </a:rPr>
              <a:t> результат</a:t>
            </a:r>
            <a:r>
              <a:rPr lang="ru-RU" dirty="0" smtClean="0"/>
              <a:t>. Но исполнители договора на этом не остановились и начали развивать получившийся </a:t>
            </a:r>
            <a:r>
              <a:rPr lang="ru-RU" dirty="0" smtClean="0">
                <a:latin typeface="Arial" charset="0"/>
              </a:rPr>
              <a:t>программный </a:t>
            </a:r>
            <a:r>
              <a:rPr lang="ru-RU" dirty="0" smtClean="0"/>
              <a:t>продукт. И, как вы видите, получилась система, востребованная в России и странах СНГ. </a:t>
            </a:r>
          </a:p>
        </p:txBody>
      </p:sp>
      <p:sp>
        <p:nvSpPr>
          <p:cNvPr id="1843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F913CC-76F5-489B-A9C8-DA95AE77204D}" type="slidenum">
              <a:rPr lang="ru-RU" smtClean="0">
                <a:cs typeface="Arial" charset="0"/>
              </a:rPr>
              <a:pPr/>
              <a:t>2</a:t>
            </a:fld>
            <a:endParaRPr lang="ru-RU" smtClean="0">
              <a:cs typeface="Arial" charset="0"/>
            </a:endParaRPr>
          </a:p>
        </p:txBody>
      </p:sp>
    </p:spTree>
    <p:extLst>
      <p:ext uri="{BB962C8B-B14F-4D97-AF65-F5344CB8AC3E}">
        <p14:creationId xmlns:p14="http://schemas.microsoft.com/office/powerpoint/2010/main" val="1128805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91138"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На слайде –</a:t>
            </a:r>
            <a:r>
              <a:rPr lang="en-US" smtClean="0"/>
              <a:t> 3D </a:t>
            </a:r>
            <a:r>
              <a:rPr lang="ru-RU" smtClean="0">
                <a:latin typeface="Arial" charset="0"/>
              </a:rPr>
              <a:t>обработка формы для изготовления лопасти. Самая важный этап – чистовая обработка с высокой точностью под последующую полировку. </a:t>
            </a:r>
            <a:endParaRPr lang="ru-RU" b="1" i="1" smtClean="0">
              <a:latin typeface="Arial" charset="0"/>
            </a:endParaRPr>
          </a:p>
          <a:p>
            <a:endParaRPr lang="ru-RU" smtClean="0"/>
          </a:p>
        </p:txBody>
      </p:sp>
      <p:sp>
        <p:nvSpPr>
          <p:cNvPr id="9113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CFDB5A-DF05-4B6E-BB00-AD8A549C3871}"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93584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91138"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На слайде –</a:t>
            </a:r>
            <a:r>
              <a:rPr lang="en-US" smtClean="0"/>
              <a:t> 3D </a:t>
            </a:r>
            <a:r>
              <a:rPr lang="ru-RU" smtClean="0">
                <a:latin typeface="Arial" charset="0"/>
              </a:rPr>
              <a:t>обработка формы для изготовления лопасти. Самая важный этап – чистовая обработка с высокой точностью под последующую полировку. </a:t>
            </a:r>
            <a:endParaRPr lang="ru-RU" b="1" i="1" smtClean="0">
              <a:latin typeface="Arial" charset="0"/>
            </a:endParaRPr>
          </a:p>
          <a:p>
            <a:endParaRPr lang="ru-RU" smtClean="0"/>
          </a:p>
        </p:txBody>
      </p:sp>
      <p:sp>
        <p:nvSpPr>
          <p:cNvPr id="9113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CFDB5A-DF05-4B6E-BB00-AD8A549C3871}"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93584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0547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Для построения моделей под 4</a:t>
            </a:r>
            <a:r>
              <a:rPr lang="en-US" smtClean="0">
                <a:latin typeface="Arial" charset="0"/>
              </a:rPr>
              <a:t>D</a:t>
            </a:r>
            <a:r>
              <a:rPr lang="ru-RU" smtClean="0">
                <a:latin typeface="Arial" charset="0"/>
              </a:rPr>
              <a:t> обработку используются операции навертки кривых на поверхность и развертки с поверхности. Для обеспечения правильной 4</a:t>
            </a:r>
            <a:r>
              <a:rPr lang="en-US" smtClean="0">
                <a:latin typeface="Arial" charset="0"/>
              </a:rPr>
              <a:t>D</a:t>
            </a:r>
            <a:r>
              <a:rPr lang="ru-RU" smtClean="0">
                <a:latin typeface="Arial" charset="0"/>
              </a:rPr>
              <a:t> обработки используется механизм построения поверхностей Безье с перекрестным каркасом. Второе семейство линий в данном случае – семейство прямых  обеспечивает отсутствие наклона в направлении отсутствующей 5-ой координаты </a:t>
            </a:r>
          </a:p>
          <a:p>
            <a:endParaRPr lang="ru-RU" smtClean="0"/>
          </a:p>
        </p:txBody>
      </p:sp>
      <p:sp>
        <p:nvSpPr>
          <p:cNvPr id="10547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8B278A-8C50-4ABD-8E53-08DA2510F5EC}"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59617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03426"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Одним из важных решений применяемых в нефтегазомашиностроении является обработка деталей основой которых является вал. Такая обработка выполняется либо на 4-х координатных фрезерных или токарно-фрезерных станках. 4-х координатная обработка требует специального построения математических моделей, чтобы деталь соответствовала возможностям оборудования, поэтому модель в данном случае полностью строилась в ГеММе.</a:t>
            </a:r>
          </a:p>
          <a:p>
            <a:endParaRPr lang="ru-RU" smtClean="0"/>
          </a:p>
        </p:txBody>
      </p:sp>
      <p:sp>
        <p:nvSpPr>
          <p:cNvPr id="1034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22FAD-B38A-47E6-9918-2A1E61D4737E}"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71581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11618"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11161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8D696C-08FC-44D8-8F05-26AE3C400C0D}"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27356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13666"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Особое отличие операций 5D обработки от 3D заключается в дополнительном управлении осью фрезы. </a:t>
            </a:r>
            <a:r>
              <a:rPr lang="ru-RU" b="1" i="1" smtClean="0"/>
              <a:t> </a:t>
            </a:r>
            <a:r>
              <a:rPr lang="ru-RU" smtClean="0"/>
              <a:t>Вверху – самая простая операция 5D обработки, она живет с самого рождения ГеММы. Здесь ось фрезы управляется относительно поверхности: по нормали, по касательной или под углом к ним.</a:t>
            </a:r>
            <a:r>
              <a:rPr lang="ru-RU" smtClean="0">
                <a:latin typeface="Arial" charset="0"/>
              </a:rPr>
              <a:t> Назначение данной обработки – оптимальное резание.</a:t>
            </a:r>
            <a:r>
              <a:rPr lang="ru-RU" smtClean="0"/>
              <a:t>  Внизу – одна из операций модуля 5D обработки. На вкладке указаны все возможности управления вектором фрезы. На изображении справа – вариант управления с помощью отрезков. </a:t>
            </a:r>
            <a:endParaRPr lang="ru-RU" b="1" i="1" smtClean="0"/>
          </a:p>
          <a:p>
            <a:endParaRPr lang="ru-RU" smtClean="0"/>
          </a:p>
        </p:txBody>
      </p:sp>
      <p:sp>
        <p:nvSpPr>
          <p:cNvPr id="11366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573118-DA97-44E4-AD88-971A32EFE325}"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40929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1571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На слайде показана траектория обработки межлопаточного пространства моноколеса.</a:t>
            </a:r>
          </a:p>
          <a:p>
            <a:endParaRPr lang="ru-RU" smtClean="0"/>
          </a:p>
        </p:txBody>
      </p:sp>
      <p:sp>
        <p:nvSpPr>
          <p:cNvPr id="11571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1D4A9F-F23F-41FB-9F23-CAB712BF82B8}"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27825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1571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На слайде показана траектория обработки межлопаточного пространства моноколеса.</a:t>
            </a:r>
          </a:p>
          <a:p>
            <a:endParaRPr lang="ru-RU" smtClean="0"/>
          </a:p>
        </p:txBody>
      </p:sp>
      <p:sp>
        <p:nvSpPr>
          <p:cNvPr id="11571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1D4A9F-F23F-41FB-9F23-CAB712BF82B8}"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14045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17762"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А на данном слайде – обработка по спирали одиночной лопатки.</a:t>
            </a:r>
          </a:p>
          <a:p>
            <a:endParaRPr lang="ru-RU" smtClean="0"/>
          </a:p>
        </p:txBody>
      </p:sp>
      <p:sp>
        <p:nvSpPr>
          <p:cNvPr id="11776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CADB26-FA7D-48C8-98BB-23BA8C1F31E8}"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20000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5667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Деталь авиационного топливного прибора. 5-ти координатная обработка с высокой точностью. </a:t>
            </a:r>
          </a:p>
          <a:p>
            <a:endParaRPr lang="ru-RU" smtClean="0"/>
          </a:p>
          <a:p>
            <a:endParaRPr lang="ru-RU" smtClean="0"/>
          </a:p>
        </p:txBody>
      </p:sp>
      <p:sp>
        <p:nvSpPr>
          <p:cNvPr id="15667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BD1404-1F1B-4B38-A459-E9C27CBCEECE}"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6121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20482" name="Заметки 2"/>
          <p:cNvSpPr>
            <a:spLocks noGrp="1"/>
          </p:cNvSpPr>
          <p:nvPr>
            <p:ph type="body" idx="1"/>
          </p:nvPr>
        </p:nvSpPr>
        <p:spPr bwMode="auto">
          <a:noFill/>
        </p:spPr>
        <p:txBody>
          <a:bodyPr wrap="square" numCol="1" anchor="t" anchorCtr="0" compatLnSpc="1">
            <a:prstTxWarp prst="textNoShape">
              <a:avLst/>
            </a:prstTxWarp>
          </a:bodyPr>
          <a:lstStyle/>
          <a:p>
            <a:r>
              <a:rPr lang="ru-RU" b="1" i="1" dirty="0" smtClean="0"/>
              <a:t>Основным назначением системы</a:t>
            </a:r>
            <a:r>
              <a:rPr lang="ru-RU" dirty="0" smtClean="0"/>
              <a:t> является управляющая программа.  Тем не менее система не только обладает необходимыми средствами импорта готовых математических моделей (2</a:t>
            </a:r>
            <a:r>
              <a:rPr lang="en-US" dirty="0" smtClean="0"/>
              <a:t>D </a:t>
            </a:r>
            <a:r>
              <a:rPr lang="ru-RU" dirty="0" smtClean="0"/>
              <a:t>или </a:t>
            </a:r>
            <a:r>
              <a:rPr lang="en-US" dirty="0" smtClean="0"/>
              <a:t>3D)</a:t>
            </a:r>
            <a:r>
              <a:rPr lang="ru-RU" dirty="0" smtClean="0"/>
              <a:t>,</a:t>
            </a:r>
            <a:r>
              <a:rPr lang="en-US" dirty="0" smtClean="0"/>
              <a:t> </a:t>
            </a:r>
            <a:r>
              <a:rPr lang="ru-RU" dirty="0" smtClean="0"/>
              <a:t>но и содержит встроенный  мощный редактор геометрии, предназначенный в первую очередь для ее подготовки  к обработке.  </a:t>
            </a:r>
          </a:p>
          <a:p>
            <a:r>
              <a:rPr lang="ru-RU" dirty="0" smtClean="0"/>
              <a:t>Для справки (Мы читаем чертежи из конструкторских систем таких как Компас, </a:t>
            </a:r>
            <a:r>
              <a:rPr lang="en-US" dirty="0" smtClean="0"/>
              <a:t>AutoCAD</a:t>
            </a:r>
            <a:r>
              <a:rPr lang="ru-RU" dirty="0" smtClean="0"/>
              <a:t>, </a:t>
            </a:r>
            <a:r>
              <a:rPr lang="en-US" dirty="0" smtClean="0"/>
              <a:t>T</a:t>
            </a:r>
            <a:r>
              <a:rPr lang="ru-RU" dirty="0" smtClean="0"/>
              <a:t>-</a:t>
            </a:r>
            <a:r>
              <a:rPr lang="en-US" dirty="0" smtClean="0"/>
              <a:t>Flex</a:t>
            </a:r>
            <a:r>
              <a:rPr lang="ru-RU" dirty="0" smtClean="0"/>
              <a:t> и ряд других, а также трехмерные модели из всех известных на сегодня </a:t>
            </a:r>
            <a:r>
              <a:rPr lang="en-US" dirty="0" smtClean="0"/>
              <a:t>CAD</a:t>
            </a:r>
            <a:r>
              <a:rPr lang="ru-RU" dirty="0" smtClean="0"/>
              <a:t> – систем используя форматы </a:t>
            </a:r>
            <a:r>
              <a:rPr lang="en-US" dirty="0" smtClean="0"/>
              <a:t>IGES</a:t>
            </a:r>
            <a:r>
              <a:rPr lang="ru-RU" dirty="0" smtClean="0"/>
              <a:t> и </a:t>
            </a:r>
            <a:r>
              <a:rPr lang="en-US" dirty="0" smtClean="0"/>
              <a:t>DXF</a:t>
            </a:r>
            <a:r>
              <a:rPr lang="ru-RU" dirty="0" smtClean="0"/>
              <a:t>)</a:t>
            </a:r>
          </a:p>
          <a:p>
            <a:r>
              <a:rPr lang="ru-RU" dirty="0" smtClean="0"/>
              <a:t>Система</a:t>
            </a:r>
            <a:r>
              <a:rPr lang="en-US" dirty="0" smtClean="0"/>
              <a:t> </a:t>
            </a:r>
            <a:r>
              <a:rPr lang="ru-RU" dirty="0" smtClean="0"/>
              <a:t>ГеММа-3D имеет полный сервис подготовки управляющих программ для</a:t>
            </a:r>
            <a:r>
              <a:rPr lang="en-US" dirty="0" smtClean="0"/>
              <a:t> </a:t>
            </a:r>
            <a:r>
              <a:rPr lang="ru-RU" dirty="0" smtClean="0"/>
              <a:t>оборудования с ЧПУ различного профиля включая все виды фрезерования, плоскую и объёмную гравировки, электроэрозионную, лазерную и плазменную резку.</a:t>
            </a:r>
          </a:p>
          <a:p>
            <a:endParaRPr lang="ru-RU" dirty="0" smtClean="0"/>
          </a:p>
        </p:txBody>
      </p:sp>
      <p:sp>
        <p:nvSpPr>
          <p:cNvPr id="2048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671EE3-CD15-4B4B-A6EB-B9DEF68611F8}" type="slidenum">
              <a:rPr lang="ru-RU" smtClean="0">
                <a:cs typeface="Arial" charset="0"/>
              </a:rPr>
              <a:pPr/>
              <a:t>3</a:t>
            </a:fld>
            <a:endParaRPr lang="ru-RU" smtClean="0">
              <a:cs typeface="Arial" charset="0"/>
            </a:endParaRPr>
          </a:p>
        </p:txBody>
      </p:sp>
    </p:spTree>
    <p:extLst>
      <p:ext uri="{BB962C8B-B14F-4D97-AF65-F5344CB8AC3E}">
        <p14:creationId xmlns:p14="http://schemas.microsoft.com/office/powerpoint/2010/main" val="3726800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2595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ГеММа применяется также для обработки гребных винтов</a:t>
            </a:r>
          </a:p>
        </p:txBody>
      </p:sp>
      <p:sp>
        <p:nvSpPr>
          <p:cNvPr id="12595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09ACFB-BDD5-4F85-A3B4-3A4EE1E0FD19}"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479545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19810"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Титановое моноколесо.</a:t>
            </a:r>
          </a:p>
          <a:p>
            <a:endParaRPr lang="ru-RU" smtClean="0">
              <a:latin typeface="Arial" charset="0"/>
            </a:endParaRPr>
          </a:p>
          <a:p>
            <a:r>
              <a:rPr lang="ru-RU" smtClean="0">
                <a:latin typeface="Arial" charset="0"/>
              </a:rPr>
              <a:t>ГеММа использовалась для расчёта управляющей программы чистовой</a:t>
            </a:r>
          </a:p>
          <a:p>
            <a:r>
              <a:rPr lang="ru-RU" smtClean="0">
                <a:latin typeface="Arial" charset="0"/>
              </a:rPr>
              <a:t>обработки ступицы. Операция 5D - Петля между кривыми.</a:t>
            </a:r>
          </a:p>
          <a:p>
            <a:r>
              <a:rPr lang="ru-RU" smtClean="0">
                <a:latin typeface="Arial" charset="0"/>
              </a:rPr>
              <a:t>Управление вектором по массиву отрезков.</a:t>
            </a:r>
          </a:p>
          <a:p>
            <a:pPr eaLnBrk="1" hangingPunct="1">
              <a:spcBef>
                <a:spcPct val="0"/>
              </a:spcBef>
            </a:pPr>
            <a:endParaRPr lang="ru-RU" smtClean="0"/>
          </a:p>
        </p:txBody>
      </p:sp>
      <p:sp>
        <p:nvSpPr>
          <p:cNvPr id="1198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A50646-AF5D-4B78-AF47-305568ECE230}"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75653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19810"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Титановое моноколесо.</a:t>
            </a:r>
          </a:p>
          <a:p>
            <a:endParaRPr lang="ru-RU" smtClean="0">
              <a:latin typeface="Arial" charset="0"/>
            </a:endParaRPr>
          </a:p>
          <a:p>
            <a:r>
              <a:rPr lang="ru-RU" smtClean="0">
                <a:latin typeface="Arial" charset="0"/>
              </a:rPr>
              <a:t>ГеММа использовалась для расчёта управляющей программы чистовой</a:t>
            </a:r>
          </a:p>
          <a:p>
            <a:r>
              <a:rPr lang="ru-RU" smtClean="0">
                <a:latin typeface="Arial" charset="0"/>
              </a:rPr>
              <a:t>обработки ступицы. Операция 5D - Петля между кривыми.</a:t>
            </a:r>
          </a:p>
          <a:p>
            <a:r>
              <a:rPr lang="ru-RU" smtClean="0">
                <a:latin typeface="Arial" charset="0"/>
              </a:rPr>
              <a:t>Управление вектором по массиву отрезков.</a:t>
            </a:r>
          </a:p>
          <a:p>
            <a:pPr eaLnBrk="1" hangingPunct="1">
              <a:spcBef>
                <a:spcPct val="0"/>
              </a:spcBef>
            </a:pPr>
            <a:endParaRPr lang="ru-RU" smtClean="0"/>
          </a:p>
        </p:txBody>
      </p:sp>
      <p:sp>
        <p:nvSpPr>
          <p:cNvPr id="1198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A50646-AF5D-4B78-AF47-305568ECE230}"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47124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50178"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Система поддерживает различные конфигурации резцов, расчетных точек и девять видов стратегий, позволяющих получить  оптимальные по времени обработки программы.</a:t>
            </a:r>
            <a:endParaRPr lang="ru-RU" b="1" i="1" smtClean="0">
              <a:latin typeface="Arial" charset="0"/>
            </a:endParaRPr>
          </a:p>
        </p:txBody>
      </p:sp>
      <p:sp>
        <p:nvSpPr>
          <p:cNvPr id="5017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F43912-4C07-437F-B096-E795C2907BCE}" type="slidenum">
              <a:rPr lang="ru-RU" smtClean="0">
                <a:cs typeface="Arial" charset="0"/>
              </a:rPr>
              <a:pPr/>
              <a:t>33</a:t>
            </a:fld>
            <a:endParaRPr lang="ru-RU" smtClean="0">
              <a:cs typeface="Arial" charset="0"/>
            </a:endParaRPr>
          </a:p>
        </p:txBody>
      </p:sp>
    </p:spTree>
    <p:extLst>
      <p:ext uri="{BB962C8B-B14F-4D97-AF65-F5344CB8AC3E}">
        <p14:creationId xmlns:p14="http://schemas.microsoft.com/office/powerpoint/2010/main" val="2027566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52226"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Система позволяет оптимально использовать резцы разной конфигурации и определять зоны доработки. На данном слайде показан основной съем материала</a:t>
            </a:r>
          </a:p>
          <a:p>
            <a:endParaRPr lang="ru-RU" smtClean="0"/>
          </a:p>
        </p:txBody>
      </p:sp>
      <p:sp>
        <p:nvSpPr>
          <p:cNvPr id="522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D2F097-1577-4067-BB72-576B7D88EF3B}" type="slidenum">
              <a:rPr lang="ru-RU" smtClean="0">
                <a:cs typeface="Arial" charset="0"/>
              </a:rPr>
              <a:pPr/>
              <a:t>34</a:t>
            </a:fld>
            <a:endParaRPr lang="ru-RU" smtClean="0">
              <a:cs typeface="Arial" charset="0"/>
            </a:endParaRPr>
          </a:p>
        </p:txBody>
      </p:sp>
    </p:spTree>
    <p:extLst>
      <p:ext uri="{BB962C8B-B14F-4D97-AF65-F5344CB8AC3E}">
        <p14:creationId xmlns:p14="http://schemas.microsoft.com/office/powerpoint/2010/main" val="1556128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5427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А на этом подборка теневой зоны.</a:t>
            </a:r>
          </a:p>
          <a:p>
            <a:endParaRPr lang="ru-RU" smtClean="0"/>
          </a:p>
        </p:txBody>
      </p:sp>
      <p:sp>
        <p:nvSpPr>
          <p:cNvPr id="5427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CC82E6-F06F-4FE8-8642-3C0ECF8758F4}" type="slidenum">
              <a:rPr lang="ru-RU" smtClean="0">
                <a:cs typeface="Arial" charset="0"/>
              </a:rPr>
              <a:pPr/>
              <a:t>35</a:t>
            </a:fld>
            <a:endParaRPr lang="ru-RU" smtClean="0">
              <a:cs typeface="Arial" charset="0"/>
            </a:endParaRPr>
          </a:p>
        </p:txBody>
      </p:sp>
    </p:spTree>
    <p:extLst>
      <p:ext uri="{BB962C8B-B14F-4D97-AF65-F5344CB8AC3E}">
        <p14:creationId xmlns:p14="http://schemas.microsoft.com/office/powerpoint/2010/main" val="2929814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58370"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В </a:t>
            </a:r>
            <a:r>
              <a:rPr lang="en-US" smtClean="0"/>
              <a:t>v.</a:t>
            </a:r>
            <a:r>
              <a:rPr lang="ru-RU" smtClean="0"/>
              <a:t>10</a:t>
            </a:r>
            <a:r>
              <a:rPr lang="en-US" smtClean="0"/>
              <a:t> </a:t>
            </a:r>
            <a:r>
              <a:rPr lang="ru-RU" smtClean="0"/>
              <a:t>системы ГеММа-3</a:t>
            </a:r>
            <a:r>
              <a:rPr lang="en-US" smtClean="0"/>
              <a:t>D </a:t>
            </a:r>
            <a:r>
              <a:rPr lang="ru-RU" smtClean="0"/>
              <a:t>появилась обработка шнеков и винтов на токарных станках.</a:t>
            </a:r>
          </a:p>
        </p:txBody>
      </p:sp>
      <p:sp>
        <p:nvSpPr>
          <p:cNvPr id="5837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449913-04A0-4507-9D9C-81CE7BA0BAA7}" type="slidenum">
              <a:rPr lang="ru-RU" smtClean="0">
                <a:cs typeface="Arial" charset="0"/>
              </a:rPr>
              <a:pPr/>
              <a:t>36</a:t>
            </a:fld>
            <a:endParaRPr lang="ru-RU" smtClean="0">
              <a:cs typeface="Arial" charset="0"/>
            </a:endParaRPr>
          </a:p>
        </p:txBody>
      </p:sp>
    </p:spTree>
    <p:extLst>
      <p:ext uri="{BB962C8B-B14F-4D97-AF65-F5344CB8AC3E}">
        <p14:creationId xmlns:p14="http://schemas.microsoft.com/office/powerpoint/2010/main" val="1537459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60418"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На слайде представлен результат такой обработки (полиамидный шнек с переменным шагом Краснодарский край, г.Кореновск)</a:t>
            </a:r>
          </a:p>
        </p:txBody>
      </p:sp>
      <p:sp>
        <p:nvSpPr>
          <p:cNvPr id="6041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C909BB-031D-4BCE-BA08-B908E8E81D55}" type="slidenum">
              <a:rPr lang="ru-RU" smtClean="0">
                <a:cs typeface="Arial" charset="0"/>
              </a:rPr>
              <a:pPr/>
              <a:t>37</a:t>
            </a:fld>
            <a:endParaRPr lang="ru-RU" smtClean="0">
              <a:cs typeface="Arial" charset="0"/>
            </a:endParaRPr>
          </a:p>
        </p:txBody>
      </p:sp>
    </p:spTree>
    <p:extLst>
      <p:ext uri="{BB962C8B-B14F-4D97-AF65-F5344CB8AC3E}">
        <p14:creationId xmlns:p14="http://schemas.microsoft.com/office/powerpoint/2010/main" val="2672803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56322"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Еще один пример – обработка колесной пары. Особенность оба колеса обрабатываются одновременно двумя суппортами, </a:t>
            </a:r>
          </a:p>
          <a:p>
            <a:r>
              <a:rPr lang="ru-RU" smtClean="0">
                <a:latin typeface="Arial" charset="0"/>
              </a:rPr>
              <a:t>программы на оба канала разные и связаны между собой  измерительными циклами и синхронизованы.</a:t>
            </a:r>
          </a:p>
          <a:p>
            <a:r>
              <a:rPr lang="ru-RU" smtClean="0">
                <a:latin typeface="Arial" charset="0"/>
              </a:rPr>
              <a:t>Программы разработаны с помощью специализированного параметрического постпроцессора.</a:t>
            </a:r>
            <a:endParaRPr lang="ru-RU" smtClean="0"/>
          </a:p>
        </p:txBody>
      </p:sp>
      <p:sp>
        <p:nvSpPr>
          <p:cNvPr id="5632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070E4C-63AD-4C24-B963-5226DC73985D}"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4659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70658"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Электроэрозионная обработка по двум контурам в параллельных плоскостях также не представляет большой сложности. Самое главное это легкость указания соответствия между контурами для сложных конфигураций, а в простых случаях соответствие устанавливается автоматически по базовым элементам или равномерно по длине. </a:t>
            </a:r>
          </a:p>
          <a:p>
            <a:r>
              <a:rPr lang="ru-RU" smtClean="0">
                <a:latin typeface="Arial" charset="0"/>
              </a:rPr>
              <a:t>Система также легко обрабатывет контура включающие сплайны.</a:t>
            </a:r>
          </a:p>
          <a:p>
            <a:endParaRPr lang="ru-RU" smtClean="0"/>
          </a:p>
        </p:txBody>
      </p:sp>
      <p:sp>
        <p:nvSpPr>
          <p:cNvPr id="7065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1C8056-72B2-4D32-A042-CBAD757C06E7}" type="slidenum">
              <a:rPr lang="ru-RU" smtClean="0">
                <a:cs typeface="Arial" charset="0"/>
              </a:rPr>
              <a:pPr/>
              <a:t>39</a:t>
            </a:fld>
            <a:endParaRPr lang="ru-RU" smtClean="0">
              <a:cs typeface="Arial" charset="0"/>
            </a:endParaRPr>
          </a:p>
        </p:txBody>
      </p:sp>
    </p:spTree>
    <p:extLst>
      <p:ext uri="{BB962C8B-B14F-4D97-AF65-F5344CB8AC3E}">
        <p14:creationId xmlns:p14="http://schemas.microsoft.com/office/powerpoint/2010/main" val="1713343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20482" name="Заметки 2"/>
          <p:cNvSpPr>
            <a:spLocks noGrp="1"/>
          </p:cNvSpPr>
          <p:nvPr>
            <p:ph type="body" idx="1"/>
          </p:nvPr>
        </p:nvSpPr>
        <p:spPr bwMode="auto">
          <a:noFill/>
        </p:spPr>
        <p:txBody>
          <a:bodyPr wrap="square" numCol="1" anchor="t" anchorCtr="0" compatLnSpc="1">
            <a:prstTxWarp prst="textNoShape">
              <a:avLst/>
            </a:prstTxWarp>
          </a:bodyPr>
          <a:lstStyle/>
          <a:p>
            <a:r>
              <a:rPr lang="ru-RU" b="1" i="1" dirty="0" smtClean="0"/>
              <a:t>Основным назначением системы</a:t>
            </a:r>
            <a:r>
              <a:rPr lang="ru-RU" dirty="0" smtClean="0"/>
              <a:t> является управляющая программа.  Тем не менее система не только обладает необходимыми средствами импорта готовых математических моделей (2</a:t>
            </a:r>
            <a:r>
              <a:rPr lang="en-US" dirty="0" smtClean="0"/>
              <a:t>D </a:t>
            </a:r>
            <a:r>
              <a:rPr lang="ru-RU" dirty="0" smtClean="0"/>
              <a:t>или </a:t>
            </a:r>
            <a:r>
              <a:rPr lang="en-US" dirty="0" smtClean="0"/>
              <a:t>3D)</a:t>
            </a:r>
            <a:r>
              <a:rPr lang="ru-RU" dirty="0" smtClean="0"/>
              <a:t>,</a:t>
            </a:r>
            <a:r>
              <a:rPr lang="en-US" dirty="0" smtClean="0"/>
              <a:t> </a:t>
            </a:r>
            <a:r>
              <a:rPr lang="ru-RU" dirty="0" smtClean="0"/>
              <a:t>но и содержит встроенный  мощный редактор геометрии, предназначенный в первую очередь для ее подготовки  к обработке.  </a:t>
            </a:r>
          </a:p>
          <a:p>
            <a:r>
              <a:rPr lang="ru-RU" dirty="0" smtClean="0"/>
              <a:t>Для справки (Мы читаем чертежи из конструкторских систем таких как Компас, </a:t>
            </a:r>
            <a:r>
              <a:rPr lang="en-US" dirty="0" smtClean="0"/>
              <a:t>AutoCAD</a:t>
            </a:r>
            <a:r>
              <a:rPr lang="ru-RU" dirty="0" smtClean="0"/>
              <a:t>, </a:t>
            </a:r>
            <a:r>
              <a:rPr lang="en-US" dirty="0" smtClean="0"/>
              <a:t>T</a:t>
            </a:r>
            <a:r>
              <a:rPr lang="ru-RU" dirty="0" smtClean="0"/>
              <a:t>-</a:t>
            </a:r>
            <a:r>
              <a:rPr lang="en-US" dirty="0" smtClean="0"/>
              <a:t>Flex</a:t>
            </a:r>
            <a:r>
              <a:rPr lang="ru-RU" dirty="0" smtClean="0"/>
              <a:t> и ряд других, а также трехмерные модели из всех известных на сегодня </a:t>
            </a:r>
            <a:r>
              <a:rPr lang="en-US" dirty="0" smtClean="0"/>
              <a:t>CAD</a:t>
            </a:r>
            <a:r>
              <a:rPr lang="ru-RU" dirty="0" smtClean="0"/>
              <a:t> – систем используя форматы </a:t>
            </a:r>
            <a:r>
              <a:rPr lang="en-US" dirty="0" smtClean="0"/>
              <a:t>IGES</a:t>
            </a:r>
            <a:r>
              <a:rPr lang="ru-RU" dirty="0" smtClean="0"/>
              <a:t> и </a:t>
            </a:r>
            <a:r>
              <a:rPr lang="en-US" dirty="0" smtClean="0"/>
              <a:t>DXF</a:t>
            </a:r>
            <a:r>
              <a:rPr lang="ru-RU" dirty="0" smtClean="0"/>
              <a:t>)</a:t>
            </a:r>
          </a:p>
          <a:p>
            <a:r>
              <a:rPr lang="ru-RU" dirty="0" smtClean="0"/>
              <a:t>Система</a:t>
            </a:r>
            <a:r>
              <a:rPr lang="en-US" dirty="0" smtClean="0"/>
              <a:t> </a:t>
            </a:r>
            <a:r>
              <a:rPr lang="ru-RU" dirty="0" smtClean="0"/>
              <a:t>ГеММа-3D имеет полный сервис подготовки управляющих программ для</a:t>
            </a:r>
            <a:r>
              <a:rPr lang="en-US" dirty="0" smtClean="0"/>
              <a:t> </a:t>
            </a:r>
            <a:r>
              <a:rPr lang="ru-RU" dirty="0" smtClean="0"/>
              <a:t>оборудования с ЧПУ различного профиля включая все виды фрезерования, плоскую и объёмную гравировки, электроэрозионную, лазерную и плазменную резку.</a:t>
            </a:r>
          </a:p>
          <a:p>
            <a:endParaRPr lang="ru-RU" dirty="0" smtClean="0"/>
          </a:p>
        </p:txBody>
      </p:sp>
      <p:sp>
        <p:nvSpPr>
          <p:cNvPr id="2048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671EE3-CD15-4B4B-A6EB-B9DEF68611F8}" type="slidenum">
              <a:rPr lang="ru-RU" smtClean="0">
                <a:cs typeface="Arial" charset="0"/>
              </a:rPr>
              <a:pPr/>
              <a:t>4</a:t>
            </a:fld>
            <a:endParaRPr lang="ru-RU" smtClean="0">
              <a:cs typeface="Arial" charset="0"/>
            </a:endParaRPr>
          </a:p>
        </p:txBody>
      </p:sp>
    </p:spTree>
    <p:extLst>
      <p:ext uri="{BB962C8B-B14F-4D97-AF65-F5344CB8AC3E}">
        <p14:creationId xmlns:p14="http://schemas.microsoft.com/office/powerpoint/2010/main" val="3726800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72706"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Данный слайд иллюстрирует обработку косозубой зубчатой шестерни, модель которой построена в системе ГеММа с помощью специализированного макроса по набору численных параметров соответствующих ГОСТ.</a:t>
            </a:r>
          </a:p>
          <a:p>
            <a:endParaRPr lang="ru-RU" smtClean="0"/>
          </a:p>
        </p:txBody>
      </p:sp>
      <p:sp>
        <p:nvSpPr>
          <p:cNvPr id="7270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EEAB12-413C-4468-8AC0-68BEA2CA9D0C}" type="slidenum">
              <a:rPr lang="ru-RU" smtClean="0">
                <a:cs typeface="Arial" charset="0"/>
              </a:rPr>
              <a:pPr/>
              <a:t>40</a:t>
            </a:fld>
            <a:endParaRPr lang="ru-RU" smtClean="0">
              <a:cs typeface="Arial" charset="0"/>
            </a:endParaRPr>
          </a:p>
        </p:txBody>
      </p:sp>
    </p:spTree>
    <p:extLst>
      <p:ext uri="{BB962C8B-B14F-4D97-AF65-F5344CB8AC3E}">
        <p14:creationId xmlns:p14="http://schemas.microsoft.com/office/powerpoint/2010/main" val="3876129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7475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Одним из видов электроэрозионной обработки является прошивка. Прежде чем сделать матрицу необходимо изготовить комплект электродов.</a:t>
            </a:r>
          </a:p>
        </p:txBody>
      </p:sp>
      <p:sp>
        <p:nvSpPr>
          <p:cNvPr id="7475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25C21C-77B6-40AE-AF08-BB3757CAA23B}" type="slidenum">
              <a:rPr lang="ru-RU" smtClean="0">
                <a:cs typeface="Arial" charset="0"/>
              </a:rPr>
              <a:pPr/>
              <a:t>41</a:t>
            </a:fld>
            <a:endParaRPr lang="ru-RU" smtClean="0">
              <a:cs typeface="Arial" charset="0"/>
            </a:endParaRPr>
          </a:p>
        </p:txBody>
      </p:sp>
    </p:spTree>
    <p:extLst>
      <p:ext uri="{BB962C8B-B14F-4D97-AF65-F5344CB8AC3E}">
        <p14:creationId xmlns:p14="http://schemas.microsoft.com/office/powerpoint/2010/main" val="333959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76802"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На снимке представлен изготовленный комплект электродов</a:t>
            </a:r>
          </a:p>
        </p:txBody>
      </p:sp>
      <p:sp>
        <p:nvSpPr>
          <p:cNvPr id="7680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6B469A-FDD0-4609-964F-DECED4955A90}" type="slidenum">
              <a:rPr lang="ru-RU" smtClean="0">
                <a:cs typeface="Arial" charset="0"/>
              </a:rPr>
              <a:pPr/>
              <a:t>42</a:t>
            </a:fld>
            <a:endParaRPr lang="ru-RU" smtClean="0">
              <a:cs typeface="Arial" charset="0"/>
            </a:endParaRPr>
          </a:p>
        </p:txBody>
      </p:sp>
    </p:spTree>
    <p:extLst>
      <p:ext uri="{BB962C8B-B14F-4D97-AF65-F5344CB8AC3E}">
        <p14:creationId xmlns:p14="http://schemas.microsoft.com/office/powerpoint/2010/main" val="2577102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68610"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Следующий вид плоскостной обработки – проволочная электроэрозия, которая в настоящее время является основой любого инструментального производства.</a:t>
            </a:r>
          </a:p>
          <a:p>
            <a:r>
              <a:rPr lang="ru-RU" smtClean="0">
                <a:latin typeface="Arial" charset="0"/>
              </a:rPr>
              <a:t>Данные слайды показывают продукцию </a:t>
            </a:r>
            <a:r>
              <a:rPr lang="ru-RU" b="1" smtClean="0">
                <a:latin typeface="Arial" charset="0"/>
              </a:rPr>
              <a:t>ЗАО  Пластик г. Челябинск. </a:t>
            </a:r>
            <a:r>
              <a:rPr lang="ru-RU" smtClean="0">
                <a:latin typeface="Arial" charset="0"/>
              </a:rPr>
              <a:t>В каждой из этих форм и электродов использовалась проволочная электроэрозия.</a:t>
            </a:r>
          </a:p>
          <a:p>
            <a:r>
              <a:rPr lang="ru-RU" smtClean="0">
                <a:latin typeface="Arial" charset="0"/>
              </a:rPr>
              <a:t>На предприятии используют станок </a:t>
            </a:r>
            <a:r>
              <a:rPr lang="en-US" b="1" smtClean="0">
                <a:latin typeface="Arial" charset="0"/>
              </a:rPr>
              <a:t>Charmiles</a:t>
            </a:r>
            <a:r>
              <a:rPr lang="en-US" smtClean="0">
                <a:latin typeface="Arial" charset="0"/>
              </a:rPr>
              <a:t>, </a:t>
            </a:r>
            <a:r>
              <a:rPr lang="ru-RU" smtClean="0">
                <a:latin typeface="Arial" charset="0"/>
              </a:rPr>
              <a:t>постпроцессор разработан силами работников предприятия.</a:t>
            </a:r>
            <a:r>
              <a:rPr lang="en-US" smtClean="0">
                <a:latin typeface="Arial" charset="0"/>
              </a:rPr>
              <a:t> </a:t>
            </a:r>
            <a:endParaRPr lang="ru-RU" smtClean="0">
              <a:latin typeface="Arial" charset="0"/>
            </a:endParaRPr>
          </a:p>
          <a:p>
            <a:endParaRPr lang="ru-RU" smtClean="0"/>
          </a:p>
        </p:txBody>
      </p:sp>
      <p:sp>
        <p:nvSpPr>
          <p:cNvPr id="686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7B24FA-AD53-4A9B-877F-FCF5B9EEB062}"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41937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34146"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Одна из областей применения ГеММы – изготовление клише для высокой печати</a:t>
            </a:r>
          </a:p>
        </p:txBody>
      </p:sp>
      <p:sp>
        <p:nvSpPr>
          <p:cNvPr id="13414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7729B4-E093-4149-98A6-56BE804F25F5}" type="slidenum">
              <a:rPr lang="ru-RU" smtClean="0">
                <a:cs typeface="Arial" charset="0"/>
              </a:rPr>
              <a:pPr/>
              <a:t>44</a:t>
            </a:fld>
            <a:endParaRPr lang="ru-RU" smtClean="0">
              <a:cs typeface="Arial" charset="0"/>
            </a:endParaRPr>
          </a:p>
        </p:txBody>
      </p:sp>
    </p:spTree>
    <p:extLst>
      <p:ext uri="{BB962C8B-B14F-4D97-AF65-F5344CB8AC3E}">
        <p14:creationId xmlns:p14="http://schemas.microsoft.com/office/powerpoint/2010/main" val="2167023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34146"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Одна из областей применения ГеММы – изготовление клише для высокой печати</a:t>
            </a:r>
          </a:p>
        </p:txBody>
      </p:sp>
      <p:sp>
        <p:nvSpPr>
          <p:cNvPr id="13414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7729B4-E093-4149-98A6-56BE804F25F5}" type="slidenum">
              <a:rPr lang="ru-RU" smtClean="0">
                <a:cs typeface="Arial" charset="0"/>
              </a:rPr>
              <a:pPr/>
              <a:t>45</a:t>
            </a:fld>
            <a:endParaRPr lang="ru-RU" smtClean="0">
              <a:cs typeface="Arial" charset="0"/>
            </a:endParaRPr>
          </a:p>
        </p:txBody>
      </p:sp>
    </p:spTree>
    <p:extLst>
      <p:ext uri="{BB962C8B-B14F-4D97-AF65-F5344CB8AC3E}">
        <p14:creationId xmlns:p14="http://schemas.microsoft.com/office/powerpoint/2010/main" val="4135902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38242"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Одним из методов получения гравировки является вогнутый конгрев</a:t>
            </a:r>
          </a:p>
        </p:txBody>
      </p:sp>
      <p:sp>
        <p:nvSpPr>
          <p:cNvPr id="13824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9EFC8A-E0D7-4B0E-8D29-19E7E8B1A28E}" type="slidenum">
              <a:rPr lang="ru-RU" smtClean="0">
                <a:cs typeface="Arial" charset="0"/>
              </a:rPr>
              <a:pPr/>
              <a:t>46</a:t>
            </a:fld>
            <a:endParaRPr lang="ru-RU" smtClean="0">
              <a:cs typeface="Arial" charset="0"/>
            </a:endParaRPr>
          </a:p>
        </p:txBody>
      </p:sp>
    </p:spTree>
    <p:extLst>
      <p:ext uri="{BB962C8B-B14F-4D97-AF65-F5344CB8AC3E}">
        <p14:creationId xmlns:p14="http://schemas.microsoft.com/office/powerpoint/2010/main" val="3430730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07522"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Еще одним видом токарно-фрезерной обработки является обработка стекольных форм. Внутреняя поверхность формы обычно точится или фрезеруется в 3</a:t>
            </a:r>
            <a:r>
              <a:rPr lang="en-US" smtClean="0">
                <a:latin typeface="Arial" charset="0"/>
              </a:rPr>
              <a:t>D</a:t>
            </a:r>
            <a:r>
              <a:rPr lang="ru-RU" smtClean="0">
                <a:latin typeface="Arial" charset="0"/>
              </a:rPr>
              <a:t> режиме. А гравировка наносится в режиме 4</a:t>
            </a:r>
            <a:r>
              <a:rPr lang="en-US" smtClean="0">
                <a:latin typeface="Arial" charset="0"/>
              </a:rPr>
              <a:t>D</a:t>
            </a:r>
            <a:r>
              <a:rPr lang="ru-RU" smtClean="0">
                <a:latin typeface="Arial" charset="0"/>
              </a:rPr>
              <a:t> обработки.</a:t>
            </a:r>
          </a:p>
          <a:p>
            <a:r>
              <a:rPr lang="ru-RU" smtClean="0">
                <a:latin typeface="Arial" charset="0"/>
              </a:rPr>
              <a:t>Форма справа изготовлена на Камышинском стеклотарном заводе. Гравировка занимает 70 процентов площади</a:t>
            </a:r>
          </a:p>
          <a:p>
            <a:endParaRPr lang="ru-RU" smtClean="0"/>
          </a:p>
        </p:txBody>
      </p:sp>
      <p:sp>
        <p:nvSpPr>
          <p:cNvPr id="10752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E78FC5-E629-4376-9127-6C252859B7C0}"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498263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54626"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Пример гравировки выполненной на РПЗ</a:t>
            </a:r>
          </a:p>
        </p:txBody>
      </p:sp>
      <p:sp>
        <p:nvSpPr>
          <p:cNvPr id="1546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86F7EC-92A0-4493-BCD5-C3BB92800750}"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607210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3619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В системе реализован собственный редактор шрифтов</a:t>
            </a:r>
          </a:p>
        </p:txBody>
      </p:sp>
      <p:sp>
        <p:nvSpPr>
          <p:cNvPr id="13619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D1C7C6-58DD-400D-83C1-180491CF31EF}" type="slidenum">
              <a:rPr lang="ru-RU" smtClean="0">
                <a:cs typeface="Arial" charset="0"/>
              </a:rPr>
              <a:pPr/>
              <a:t>49</a:t>
            </a:fld>
            <a:endParaRPr lang="ru-RU" smtClean="0">
              <a:cs typeface="Arial" charset="0"/>
            </a:endParaRPr>
          </a:p>
        </p:txBody>
      </p:sp>
    </p:spTree>
    <p:extLst>
      <p:ext uri="{BB962C8B-B14F-4D97-AF65-F5344CB8AC3E}">
        <p14:creationId xmlns:p14="http://schemas.microsoft.com/office/powerpoint/2010/main" val="1097141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24578"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Геометрический редактор поверхностного моделирования позволяет строить самые сложные геометрические объекты.</a:t>
            </a:r>
          </a:p>
          <a:p>
            <a:r>
              <a:rPr lang="ru-RU" dirty="0" smtClean="0"/>
              <a:t>Особенно нужно отметить что система позволяет легко строить поверхности аэродинамического качества. Все представленные на этом слайде объекты построены в нашей системе.</a:t>
            </a:r>
          </a:p>
          <a:p>
            <a:endParaRPr lang="ru-RU" dirty="0" smtClean="0"/>
          </a:p>
        </p:txBody>
      </p:sp>
      <p:sp>
        <p:nvSpPr>
          <p:cNvPr id="2457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53B8B7-1DFD-429C-897C-E6970A663AE9}" type="slidenum">
              <a:rPr lang="ru-RU" smtClean="0">
                <a:cs typeface="Arial" charset="0"/>
              </a:rPr>
              <a:pPr/>
              <a:t>5</a:t>
            </a:fld>
            <a:endParaRPr lang="ru-RU" smtClean="0">
              <a:cs typeface="Arial" charset="0"/>
            </a:endParaRPr>
          </a:p>
        </p:txBody>
      </p:sp>
    </p:spTree>
    <p:extLst>
      <p:ext uri="{BB962C8B-B14F-4D97-AF65-F5344CB8AC3E}">
        <p14:creationId xmlns:p14="http://schemas.microsoft.com/office/powerpoint/2010/main" val="15854983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40290"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Система может использоваться для программирования вырубки на координатно-револьверных прессах (КРП)</a:t>
            </a:r>
          </a:p>
        </p:txBody>
      </p:sp>
      <p:sp>
        <p:nvSpPr>
          <p:cNvPr id="14029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8E9407-F3C7-4218-8419-E6B15E1EF4B5}" type="slidenum">
              <a:rPr lang="ru-RU" smtClean="0">
                <a:cs typeface="Arial" charset="0"/>
              </a:rPr>
              <a:pPr/>
              <a:t>50</a:t>
            </a:fld>
            <a:endParaRPr lang="ru-RU" smtClean="0">
              <a:cs typeface="Arial" charset="0"/>
            </a:endParaRPr>
          </a:p>
        </p:txBody>
      </p:sp>
    </p:spTree>
    <p:extLst>
      <p:ext uri="{BB962C8B-B14F-4D97-AF65-F5344CB8AC3E}">
        <p14:creationId xmlns:p14="http://schemas.microsoft.com/office/powerpoint/2010/main" val="26115140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71011"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На слайде представлено размещение ударов пресса при изготовлении детали</a:t>
            </a:r>
          </a:p>
        </p:txBody>
      </p:sp>
      <p:sp>
        <p:nvSpPr>
          <p:cNvPr id="171012" name="Номер слайда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a:fld id="{2D083448-D6B5-406A-8BC4-46651FB1E1E8}" type="slidenum">
              <a:rPr lang="ru-RU" sz="1300"/>
              <a:pPr algn="r"/>
              <a:t>51</a:t>
            </a:fld>
            <a:endParaRPr lang="ru-RU" sz="1300"/>
          </a:p>
        </p:txBody>
      </p:sp>
    </p:spTree>
    <p:extLst>
      <p:ext uri="{BB962C8B-B14F-4D97-AF65-F5344CB8AC3E}">
        <p14:creationId xmlns:p14="http://schemas.microsoft.com/office/powerpoint/2010/main" val="3161836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44386"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Система реализует оптимизированный раскрой </a:t>
            </a:r>
          </a:p>
        </p:txBody>
      </p:sp>
      <p:sp>
        <p:nvSpPr>
          <p:cNvPr id="14438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51929-87AF-4F4E-BE0B-66BBDAAC527B}" type="slidenum">
              <a:rPr lang="ru-RU" smtClean="0">
                <a:cs typeface="Arial" charset="0"/>
              </a:rPr>
              <a:pPr/>
              <a:t>52</a:t>
            </a:fld>
            <a:endParaRPr lang="ru-RU" smtClean="0">
              <a:cs typeface="Arial" charset="0"/>
            </a:endParaRPr>
          </a:p>
        </p:txBody>
      </p:sp>
    </p:spTree>
    <p:extLst>
      <p:ext uri="{BB962C8B-B14F-4D97-AF65-F5344CB8AC3E}">
        <p14:creationId xmlns:p14="http://schemas.microsoft.com/office/powerpoint/2010/main" val="34382911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4643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По завершению работ по составлению управляющей программы, система предлагает оформить технологическую карту</a:t>
            </a:r>
          </a:p>
        </p:txBody>
      </p:sp>
      <p:sp>
        <p:nvSpPr>
          <p:cNvPr id="14643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8992B1-8802-473F-B796-25F18C0AF297}" type="slidenum">
              <a:rPr lang="ru-RU" smtClean="0">
                <a:cs typeface="Arial" charset="0"/>
              </a:rPr>
              <a:pPr/>
              <a:t>53</a:t>
            </a:fld>
            <a:endParaRPr lang="ru-RU" smtClean="0">
              <a:cs typeface="Arial" charset="0"/>
            </a:endParaRPr>
          </a:p>
        </p:txBody>
      </p:sp>
    </p:spTree>
    <p:extLst>
      <p:ext uri="{BB962C8B-B14F-4D97-AF65-F5344CB8AC3E}">
        <p14:creationId xmlns:p14="http://schemas.microsoft.com/office/powerpoint/2010/main" val="25111470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50530"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Всего разработано более 700 постпроцессоров для известных отечественных и импортных станков</a:t>
            </a:r>
          </a:p>
        </p:txBody>
      </p:sp>
      <p:sp>
        <p:nvSpPr>
          <p:cNvPr id="1505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3C11E8E-D801-40C7-A8EE-CCD1631D2D2A}" type="slidenum">
              <a:rPr lang="ru-RU" smtClean="0">
                <a:cs typeface="Arial" charset="0"/>
              </a:rPr>
              <a:pPr/>
              <a:t>54</a:t>
            </a:fld>
            <a:endParaRPr lang="ru-RU" smtClean="0">
              <a:cs typeface="Arial" charset="0"/>
            </a:endParaRPr>
          </a:p>
        </p:txBody>
      </p:sp>
    </p:spTree>
    <p:extLst>
      <p:ext uri="{BB962C8B-B14F-4D97-AF65-F5344CB8AC3E}">
        <p14:creationId xmlns:p14="http://schemas.microsoft.com/office/powerpoint/2010/main" val="14711170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99330"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В </a:t>
            </a:r>
            <a:r>
              <a:rPr lang="en-US" smtClean="0"/>
              <a:t>v</a:t>
            </a:r>
            <a:r>
              <a:rPr lang="ru-RU" smtClean="0"/>
              <a:t>.</a:t>
            </a:r>
            <a:r>
              <a:rPr lang="en-US" smtClean="0"/>
              <a:t>10</a:t>
            </a:r>
            <a:r>
              <a:rPr lang="ru-RU" smtClean="0"/>
              <a:t> появилась обработка растровых и </a:t>
            </a:r>
            <a:r>
              <a:rPr lang="en-US" smtClean="0"/>
              <a:t>STL </a:t>
            </a:r>
            <a:r>
              <a:rPr lang="ru-RU" smtClean="0"/>
              <a:t>объектов. Назначение – обработка художественных и декоративных изделий  </a:t>
            </a:r>
          </a:p>
        </p:txBody>
      </p:sp>
      <p:sp>
        <p:nvSpPr>
          <p:cNvPr id="993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5F3C11-4FB7-45DA-B6D0-B58387FC13E7}"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093147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99330"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В </a:t>
            </a:r>
            <a:r>
              <a:rPr lang="en-US" smtClean="0"/>
              <a:t>v</a:t>
            </a:r>
            <a:r>
              <a:rPr lang="ru-RU" smtClean="0"/>
              <a:t>.</a:t>
            </a:r>
            <a:r>
              <a:rPr lang="en-US" smtClean="0"/>
              <a:t>10</a:t>
            </a:r>
            <a:r>
              <a:rPr lang="ru-RU" smtClean="0"/>
              <a:t> появилась обработка растровых и </a:t>
            </a:r>
            <a:r>
              <a:rPr lang="en-US" smtClean="0"/>
              <a:t>STL </a:t>
            </a:r>
            <a:r>
              <a:rPr lang="ru-RU" smtClean="0"/>
              <a:t>объектов. Назначение – обработка художественных и декоративных изделий  </a:t>
            </a:r>
          </a:p>
        </p:txBody>
      </p:sp>
      <p:sp>
        <p:nvSpPr>
          <p:cNvPr id="993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5F3C11-4FB7-45DA-B6D0-B58387FC13E7}"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98097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99330"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В </a:t>
            </a:r>
            <a:r>
              <a:rPr lang="en-US" smtClean="0"/>
              <a:t>v</a:t>
            </a:r>
            <a:r>
              <a:rPr lang="ru-RU" smtClean="0"/>
              <a:t>.</a:t>
            </a:r>
            <a:r>
              <a:rPr lang="en-US" smtClean="0"/>
              <a:t>10</a:t>
            </a:r>
            <a:r>
              <a:rPr lang="ru-RU" smtClean="0"/>
              <a:t> появилась обработка растровых и </a:t>
            </a:r>
            <a:r>
              <a:rPr lang="en-US" smtClean="0"/>
              <a:t>STL </a:t>
            </a:r>
            <a:r>
              <a:rPr lang="ru-RU" smtClean="0"/>
              <a:t>объектов. Назначение – обработка художественных и декоративных изделий  </a:t>
            </a:r>
          </a:p>
        </p:txBody>
      </p:sp>
      <p:sp>
        <p:nvSpPr>
          <p:cNvPr id="993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5F3C11-4FB7-45DA-B6D0-B58387FC13E7}"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604021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01378" name="Заметки 2"/>
          <p:cNvSpPr>
            <a:spLocks noGrp="1"/>
          </p:cNvSpPr>
          <p:nvPr>
            <p:ph type="body" idx="1"/>
          </p:nvPr>
        </p:nvSpPr>
        <p:spPr bwMode="auto">
          <a:noFill/>
        </p:spPr>
        <p:txBody>
          <a:bodyPr wrap="square" numCol="1" anchor="t" anchorCtr="0" compatLnSpc="1">
            <a:prstTxWarp prst="textNoShape">
              <a:avLst/>
            </a:prstTxWarp>
          </a:bodyPr>
          <a:lstStyle/>
          <a:p>
            <a:r>
              <a:rPr lang="en-US" smtClean="0"/>
              <a:t>STL </a:t>
            </a:r>
            <a:r>
              <a:rPr lang="ru-RU" smtClean="0"/>
              <a:t>объекты формируются с помощью измерительных 3</a:t>
            </a:r>
            <a:r>
              <a:rPr lang="en-US" smtClean="0"/>
              <a:t>D</a:t>
            </a:r>
            <a:r>
              <a:rPr lang="ru-RU" smtClean="0"/>
              <a:t> сканеров</a:t>
            </a:r>
            <a:r>
              <a:rPr lang="en-US" smtClean="0"/>
              <a:t>. </a:t>
            </a:r>
            <a:r>
              <a:rPr lang="ru-RU" smtClean="0"/>
              <a:t>Размер получаемых файлов чрезвычайно велик до 100Мб, тем не менее ГеММа успешно справляется с такой обработкой </a:t>
            </a:r>
          </a:p>
        </p:txBody>
      </p:sp>
      <p:sp>
        <p:nvSpPr>
          <p:cNvPr id="10137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82342-4093-43EB-9C96-435CF300BAB4}"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53081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01378" name="Заметки 2"/>
          <p:cNvSpPr>
            <a:spLocks noGrp="1"/>
          </p:cNvSpPr>
          <p:nvPr>
            <p:ph type="body" idx="1"/>
          </p:nvPr>
        </p:nvSpPr>
        <p:spPr bwMode="auto">
          <a:noFill/>
        </p:spPr>
        <p:txBody>
          <a:bodyPr wrap="square" numCol="1" anchor="t" anchorCtr="0" compatLnSpc="1">
            <a:prstTxWarp prst="textNoShape">
              <a:avLst/>
            </a:prstTxWarp>
          </a:bodyPr>
          <a:lstStyle/>
          <a:p>
            <a:r>
              <a:rPr lang="en-US" smtClean="0"/>
              <a:t>STL </a:t>
            </a:r>
            <a:r>
              <a:rPr lang="ru-RU" smtClean="0"/>
              <a:t>объекты формируются с помощью измерительных 3</a:t>
            </a:r>
            <a:r>
              <a:rPr lang="en-US" smtClean="0"/>
              <a:t>D</a:t>
            </a:r>
            <a:r>
              <a:rPr lang="ru-RU" smtClean="0"/>
              <a:t> сканеров</a:t>
            </a:r>
            <a:r>
              <a:rPr lang="en-US" smtClean="0"/>
              <a:t>. </a:t>
            </a:r>
            <a:r>
              <a:rPr lang="ru-RU" smtClean="0"/>
              <a:t>Размер получаемых файлов чрезвычайно велик до 100Мб, тем не менее ГеММа успешно справляется с такой обработкой </a:t>
            </a:r>
          </a:p>
        </p:txBody>
      </p:sp>
      <p:sp>
        <p:nvSpPr>
          <p:cNvPr id="10137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82342-4093-43EB-9C96-435CF300BAB4}" type="slidenum">
              <a:rPr kumimoji="0" lang="ru-RU"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ru-RU" sz="1300" b="0" i="0" u="none" strike="noStrike" kern="1200" cap="none" spc="0" normalizeH="0" baseline="0" noProof="0" smtClean="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53081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26626"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Стиль работы предприятий становится со временем более прогрессивным, все чаще производственники пользуются безбумажными технологиями. Действительно, зачем технологу нужно создавать модель  с чертежа, если она уже создана конструктором? Достаточно передать модель с помощью одного из имеющихся форматов передачи данных, и тогда первую часть работы можно считать выполненной автоматически. </a:t>
            </a:r>
          </a:p>
        </p:txBody>
      </p:sp>
      <p:sp>
        <p:nvSpPr>
          <p:cNvPr id="266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2C2E40-3972-4F6C-A110-A18333CBED0D}" type="slidenum">
              <a:rPr lang="ru-RU" smtClean="0">
                <a:cs typeface="Arial" charset="0"/>
              </a:rPr>
              <a:pPr/>
              <a:t>6</a:t>
            </a:fld>
            <a:endParaRPr lang="ru-RU" smtClean="0">
              <a:cs typeface="Arial" charset="0"/>
            </a:endParaRPr>
          </a:p>
        </p:txBody>
      </p:sp>
    </p:spTree>
    <p:extLst>
      <p:ext uri="{BB962C8B-B14F-4D97-AF65-F5344CB8AC3E}">
        <p14:creationId xmlns:p14="http://schemas.microsoft.com/office/powerpoint/2010/main" val="2403747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2867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Не вызывает проблем получение данных из</a:t>
            </a:r>
            <a:r>
              <a:rPr lang="en-US" smtClean="0"/>
              <a:t> </a:t>
            </a:r>
            <a:r>
              <a:rPr lang="ru-RU" smtClean="0"/>
              <a:t>систем</a:t>
            </a:r>
          </a:p>
          <a:p>
            <a:pPr>
              <a:buFontTx/>
              <a:buChar char="-"/>
            </a:pPr>
            <a:r>
              <a:rPr lang="en-US" smtClean="0"/>
              <a:t>CATIA</a:t>
            </a:r>
          </a:p>
          <a:p>
            <a:pPr>
              <a:buFontTx/>
              <a:buChar char="-"/>
            </a:pPr>
            <a:r>
              <a:rPr lang="en-US" smtClean="0"/>
              <a:t>Unigraphics</a:t>
            </a:r>
          </a:p>
          <a:p>
            <a:pPr>
              <a:buFontTx/>
              <a:buChar char="-"/>
            </a:pPr>
            <a:r>
              <a:rPr lang="en-US" smtClean="0"/>
              <a:t>Pro-Engener</a:t>
            </a:r>
          </a:p>
          <a:p>
            <a:pPr>
              <a:buFontTx/>
              <a:buChar char="-"/>
            </a:pPr>
            <a:r>
              <a:rPr lang="en-US" smtClean="0"/>
              <a:t>PowerShape</a:t>
            </a:r>
          </a:p>
          <a:p>
            <a:pPr>
              <a:buFontTx/>
              <a:buChar char="-"/>
            </a:pPr>
            <a:r>
              <a:rPr lang="en-US" smtClean="0"/>
              <a:t>T-Flex</a:t>
            </a:r>
          </a:p>
          <a:p>
            <a:pPr>
              <a:buFontTx/>
              <a:buChar char="-"/>
            </a:pPr>
            <a:r>
              <a:rPr lang="en-US" smtClean="0"/>
              <a:t>Alias Studio</a:t>
            </a:r>
            <a:endParaRPr lang="ru-RU" smtClean="0"/>
          </a:p>
          <a:p>
            <a:endParaRPr lang="ru-RU" smtClean="0"/>
          </a:p>
        </p:txBody>
      </p:sp>
      <p:sp>
        <p:nvSpPr>
          <p:cNvPr id="2867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310558-4648-4DA0-8410-47B2BF28393A}" type="slidenum">
              <a:rPr lang="ru-RU" smtClean="0">
                <a:cs typeface="Arial" charset="0"/>
              </a:rPr>
              <a:pPr/>
              <a:t>7</a:t>
            </a:fld>
            <a:endParaRPr lang="ru-RU" smtClean="0">
              <a:cs typeface="Arial" charset="0"/>
            </a:endParaRPr>
          </a:p>
        </p:txBody>
      </p:sp>
    </p:spTree>
    <p:extLst>
      <p:ext uri="{BB962C8B-B14F-4D97-AF65-F5344CB8AC3E}">
        <p14:creationId xmlns:p14="http://schemas.microsoft.com/office/powerpoint/2010/main" val="1629761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30722"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Нашим ведущим партнером на Российском рынке является компания Аскон. Поэтому в системе существует прямой интерфейс чтения моделей из КОМПАСа.</a:t>
            </a:r>
          </a:p>
        </p:txBody>
      </p:sp>
      <p:sp>
        <p:nvSpPr>
          <p:cNvPr id="3072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25EA38-3E08-444D-8F4D-5A1F706E8AD1}" type="slidenum">
              <a:rPr lang="ru-RU" smtClean="0">
                <a:cs typeface="Arial" charset="0"/>
              </a:rPr>
              <a:pPr/>
              <a:t>8</a:t>
            </a:fld>
            <a:endParaRPr lang="ru-RU" smtClean="0">
              <a:cs typeface="Arial" charset="0"/>
            </a:endParaRPr>
          </a:p>
        </p:txBody>
      </p:sp>
    </p:spTree>
    <p:extLst>
      <p:ext uri="{BB962C8B-B14F-4D97-AF65-F5344CB8AC3E}">
        <p14:creationId xmlns:p14="http://schemas.microsoft.com/office/powerpoint/2010/main" val="3344983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Образ слайда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39938"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latin typeface="Arial" charset="0"/>
              </a:rPr>
              <a:t>Часто лучшим методом получения исходных данных для изготовления оснастки и скульптурных поверхностей является получение массивов координат точек поверхности  оригинала на измерительной машине. </a:t>
            </a:r>
            <a:endParaRPr lang="en-US" smtClean="0">
              <a:latin typeface="Arial" charset="0"/>
            </a:endParaRPr>
          </a:p>
          <a:p>
            <a:r>
              <a:rPr lang="ru-RU" smtClean="0">
                <a:latin typeface="Arial" charset="0"/>
              </a:rPr>
              <a:t>ГеММа-3</a:t>
            </a:r>
            <a:r>
              <a:rPr lang="en-US" smtClean="0">
                <a:latin typeface="Arial" charset="0"/>
              </a:rPr>
              <a:t>D</a:t>
            </a:r>
            <a:r>
              <a:rPr lang="ru-RU" smtClean="0">
                <a:latin typeface="Arial" charset="0"/>
              </a:rPr>
              <a:t> предоставляет широкий спектр инструментов по  обработке таких массивов для воссоздания геометрической модели оригинала.</a:t>
            </a:r>
            <a:endParaRPr lang="en-US" smtClean="0">
              <a:latin typeface="Arial" charset="0"/>
            </a:endParaRPr>
          </a:p>
          <a:p>
            <a:r>
              <a:rPr lang="ru-RU" smtClean="0"/>
              <a:t>Забавная фигурка – полноразмерный памятник который стоит в городе Саратове на территории стекольного завода. Памятник сделан из стекла. Интересна технология.</a:t>
            </a:r>
            <a:r>
              <a:rPr lang="en-US" smtClean="0"/>
              <a:t> </a:t>
            </a:r>
            <a:r>
              <a:rPr lang="ru-RU" smtClean="0">
                <a:latin typeface="Arial" charset="0"/>
              </a:rPr>
              <a:t>Модель была сделана из гипса и обмерена по сечениям на измерительной машине фирмы Лапик. Затем по измеренным сечениям были построены поверхности, которые потом были разбиты на плоские сечения с постоянным шагом. </a:t>
            </a:r>
            <a:r>
              <a:rPr lang="ru-RU" smtClean="0"/>
              <a:t> На станке были нарезаны плоские блины которые были собраны и склеены в такой шедевр городской скульптуры.</a:t>
            </a:r>
          </a:p>
          <a:p>
            <a:endParaRPr lang="ru-RU" smtClean="0"/>
          </a:p>
          <a:p>
            <a:r>
              <a:rPr lang="ru-RU" smtClean="0"/>
              <a:t>Вторая модель – водный мотоцикл </a:t>
            </a:r>
            <a:r>
              <a:rPr lang="ru-RU" smtClean="0">
                <a:latin typeface="Arial" charset="0"/>
              </a:rPr>
              <a:t>также </a:t>
            </a:r>
            <a:r>
              <a:rPr lang="ru-RU" smtClean="0"/>
              <a:t>изготовленный путем образмеривания прототипа</a:t>
            </a:r>
          </a:p>
        </p:txBody>
      </p:sp>
      <p:sp>
        <p:nvSpPr>
          <p:cNvPr id="3993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195A40-0D36-4D3B-8D2A-9257FAEB0291}" type="slidenum">
              <a:rPr lang="ru-RU" smtClean="0">
                <a:cs typeface="Arial" charset="0"/>
              </a:rPr>
              <a:pPr/>
              <a:t>9</a:t>
            </a:fld>
            <a:endParaRPr lang="ru-RU" smtClean="0">
              <a:cs typeface="Arial" charset="0"/>
            </a:endParaRPr>
          </a:p>
        </p:txBody>
      </p:sp>
    </p:spTree>
    <p:extLst>
      <p:ext uri="{BB962C8B-B14F-4D97-AF65-F5344CB8AC3E}">
        <p14:creationId xmlns:p14="http://schemas.microsoft.com/office/powerpoint/2010/main" val="2127523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Титульный слайд">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3"/>
            <a:ext cx="9144000" cy="5138243"/>
          </a:xfrm>
          <a:prstGeom prst="rect">
            <a:avLst/>
          </a:prstGeom>
        </p:spPr>
      </p:pic>
      <p:sp>
        <p:nvSpPr>
          <p:cNvPr id="2" name="Заголовок 1"/>
          <p:cNvSpPr>
            <a:spLocks noGrp="1"/>
          </p:cNvSpPr>
          <p:nvPr>
            <p:ph type="ctrTitle" hasCustomPrompt="1"/>
          </p:nvPr>
        </p:nvSpPr>
        <p:spPr>
          <a:xfrm>
            <a:off x="1074655" y="1263838"/>
            <a:ext cx="2453326" cy="522758"/>
          </a:xfrm>
          <a:prstGeom prst="rect">
            <a:avLst/>
          </a:prstGeom>
          <a:ln>
            <a:noFill/>
          </a:ln>
          <a:effectLst>
            <a:glow rad="101600">
              <a:srgbClr val="7030A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b">
            <a:sp3d extrusionH="57150">
              <a:bevelT w="38100" h="38100"/>
            </a:sp3d>
          </a:bodyPr>
          <a:lstStyle>
            <a:lvl1pPr algn="ctr">
              <a:defRPr sz="2700" b="1" i="1">
                <a:solidFill>
                  <a:srgbClr val="4B52E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lvl="0"/>
            <a:r>
              <a:rPr lang="ru-RU" dirty="0" smtClean="0"/>
              <a:t>ЗАГОЛОВОК</a:t>
            </a:r>
          </a:p>
        </p:txBody>
      </p:sp>
      <p:sp>
        <p:nvSpPr>
          <p:cNvPr id="3" name="Подзаголовок 2"/>
          <p:cNvSpPr>
            <a:spLocks noGrp="1"/>
          </p:cNvSpPr>
          <p:nvPr>
            <p:ph type="subTitle" idx="1"/>
          </p:nvPr>
        </p:nvSpPr>
        <p:spPr>
          <a:xfrm>
            <a:off x="1138294" y="1967303"/>
            <a:ext cx="3622249" cy="417645"/>
          </a:xfrm>
          <a:prstGeom prst="rect">
            <a:avLst/>
          </a:prstGeom>
        </p:spPr>
        <p:txBody>
          <a:bodyPr>
            <a:scene3d>
              <a:camera prst="orthographicFront"/>
              <a:lightRig rig="threePt" dir="t"/>
            </a:scene3d>
            <a:sp3d extrusionH="57150">
              <a:bevelT w="38100" h="38100"/>
            </a:sp3d>
          </a:bodyPr>
          <a:lstStyle>
            <a:lvl1pPr marL="0" indent="0" algn="ctr">
              <a:buNone/>
              <a:defRPr sz="2100" b="1" i="1">
                <a:ln>
                  <a:solidFill>
                    <a:schemeClr val="tx1"/>
                  </a:solidFill>
                </a:ln>
                <a:solidFill>
                  <a:schemeClr val="bg1"/>
                </a:solidFill>
                <a:effectLst>
                  <a:outerShdw blurRad="38100" dist="38100" dir="2700000" algn="tl">
                    <a:srgbClr val="000000">
                      <a:alpha val="43137"/>
                    </a:srgbClr>
                  </a:outerShdw>
                </a:effectLst>
                <a:latin typeface="Arial Black" panose="020B0A04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dirty="0"/>
          </a:p>
        </p:txBody>
      </p:sp>
    </p:spTree>
    <p:extLst>
      <p:ext uri="{BB962C8B-B14F-4D97-AF65-F5344CB8AC3E}">
        <p14:creationId xmlns:p14="http://schemas.microsoft.com/office/powerpoint/2010/main" val="40147435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692871"/>
            <a:ext cx="7886700" cy="575146"/>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1369219"/>
            <a:ext cx="7886700" cy="3263504"/>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9221031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756500"/>
            <a:ext cx="1971675" cy="3876222"/>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8" y="756505"/>
            <a:ext cx="5800725" cy="3876221"/>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953247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4"/>
            <a:ext cx="7886700" cy="994172"/>
          </a:xfrm>
          <a:prstGeom prst="rect">
            <a:avLst/>
          </a:prstGeom>
        </p:spPr>
        <p:txBody>
          <a:bodyPr/>
          <a:lstStyle/>
          <a:p>
            <a:r>
              <a:rPr lang="ru-RU" smtClean="0"/>
              <a:t>Образец заголовка</a:t>
            </a:r>
            <a:endParaRPr lang="ru-RU"/>
          </a:p>
        </p:txBody>
      </p:sp>
      <p:sp>
        <p:nvSpPr>
          <p:cNvPr id="3" name="Объект 2"/>
          <p:cNvSpPr>
            <a:spLocks noGrp="1"/>
          </p:cNvSpPr>
          <p:nvPr>
            <p:ph idx="1"/>
          </p:nvPr>
        </p:nvSpPr>
        <p:spPr>
          <a:xfrm>
            <a:off x="628650" y="1369219"/>
            <a:ext cx="7886700" cy="326350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491DB8-292D-41C1-92E6-EE226F8D0AE1}" type="datetimeFigureOut">
              <a:rPr lang="ru-RU" smtClean="0"/>
              <a:t>12.05.2021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B1E91B8-5DE4-4098-8F5D-1DBCEC700279}" type="slidenum">
              <a:rPr lang="ru-RU" smtClean="0"/>
              <a:t>‹#›</a:t>
            </a:fld>
            <a:endParaRPr lang="ru-RU"/>
          </a:p>
        </p:txBody>
      </p:sp>
    </p:spTree>
    <p:extLst>
      <p:ext uri="{BB962C8B-B14F-4D97-AF65-F5344CB8AC3E}">
        <p14:creationId xmlns:p14="http://schemas.microsoft.com/office/powerpoint/2010/main" val="32395632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282308"/>
            <a:ext cx="7886700" cy="2139553"/>
          </a:xfrm>
          <a:prstGeom prst="rect">
            <a:avLst/>
          </a:prstGeo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Tree>
    <p:extLst>
      <p:ext uri="{BB962C8B-B14F-4D97-AF65-F5344CB8AC3E}">
        <p14:creationId xmlns:p14="http://schemas.microsoft.com/office/powerpoint/2010/main" val="1807005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664590"/>
            <a:ext cx="7886700" cy="603426"/>
          </a:xfrm>
          <a:prstGeom prst="rect">
            <a:avLst/>
          </a:prstGeom>
        </p:spPr>
        <p:txBody>
          <a:bodyPr/>
          <a:lstStyle/>
          <a:p>
            <a:r>
              <a:rPr lang="ru-RU" smtClean="0"/>
              <a:t>Образец заголовка</a:t>
            </a:r>
            <a:endParaRPr lang="ru-RU" dirty="0"/>
          </a:p>
        </p:txBody>
      </p:sp>
      <p:sp>
        <p:nvSpPr>
          <p:cNvPr id="3" name="Объект 2"/>
          <p:cNvSpPr>
            <a:spLocks noGrp="1"/>
          </p:cNvSpPr>
          <p:nvPr>
            <p:ph sz="half" idx="1"/>
          </p:nvPr>
        </p:nvSpPr>
        <p:spPr>
          <a:xfrm>
            <a:off x="628650" y="1369219"/>
            <a:ext cx="3886200" cy="326350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369219"/>
            <a:ext cx="3886200" cy="326350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7168402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629243"/>
            <a:ext cx="7886700" cy="638777"/>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1878806"/>
            <a:ext cx="3868340" cy="2763441"/>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7"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7" y="1878806"/>
            <a:ext cx="3887391" cy="2763441"/>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7337811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9159" y="719260"/>
            <a:ext cx="7886700" cy="994172"/>
          </a:xfrm>
          <a:prstGeom prst="rect">
            <a:avLst/>
          </a:prstGeom>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1491DB8-292D-41C1-92E6-EE226F8D0AE1}" type="datetimeFigureOut">
              <a:rPr lang="ru-RU" smtClean="0"/>
              <a:t>12.05.2021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B1E91B8-5DE4-4098-8F5D-1DBCEC700279}" type="slidenum">
              <a:rPr lang="ru-RU" smtClean="0"/>
              <a:t>‹#›</a:t>
            </a:fld>
            <a:endParaRPr lang="ru-RU"/>
          </a:p>
        </p:txBody>
      </p:sp>
    </p:spTree>
    <p:extLst>
      <p:ext uri="{BB962C8B-B14F-4D97-AF65-F5344CB8AC3E}">
        <p14:creationId xmlns:p14="http://schemas.microsoft.com/office/powerpoint/2010/main" val="21473592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3374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Объект с подписью">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3"/>
            <a:ext cx="9144000" cy="5138243"/>
          </a:xfrm>
          <a:prstGeom prst="rect">
            <a:avLst/>
          </a:prstGeom>
        </p:spPr>
      </p:pic>
      <p:sp>
        <p:nvSpPr>
          <p:cNvPr id="10" name="Текст 9"/>
          <p:cNvSpPr>
            <a:spLocks noGrp="1"/>
          </p:cNvSpPr>
          <p:nvPr>
            <p:ph type="body" sz="quarter" idx="10" hasCustomPrompt="1"/>
          </p:nvPr>
        </p:nvSpPr>
        <p:spPr>
          <a:xfrm>
            <a:off x="4468424" y="962029"/>
            <a:ext cx="4362143" cy="374225"/>
          </a:xfrm>
          <a:prstGeom prst="rect">
            <a:avLst/>
          </a:prstGeom>
        </p:spPr>
        <p:txBody>
          <a:bodyPr/>
          <a:lstStyle>
            <a:lvl1pPr>
              <a:defRPr sz="1800" b="1" i="1">
                <a:solidFill>
                  <a:srgbClr val="0033CC"/>
                </a:solidFill>
                <a:effectLst>
                  <a:outerShdw blurRad="38100" dist="38100" dir="2700000" algn="tl">
                    <a:srgbClr val="000000">
                      <a:alpha val="43137"/>
                    </a:srgbClr>
                  </a:outerShdw>
                </a:effectLst>
                <a:latin typeface="Arial "/>
              </a:defRPr>
            </a:lvl1pPr>
          </a:lstStyle>
          <a:p>
            <a:pPr lvl="0"/>
            <a:r>
              <a:rPr lang="ru-RU" dirty="0" smtClean="0"/>
              <a:t>ОБРАЗЕЦ</a:t>
            </a:r>
            <a:endParaRPr lang="ru-RU" dirty="0"/>
          </a:p>
        </p:txBody>
      </p:sp>
    </p:spTree>
    <p:extLst>
      <p:ext uri="{BB962C8B-B14F-4D97-AF65-F5344CB8AC3E}">
        <p14:creationId xmlns:p14="http://schemas.microsoft.com/office/powerpoint/2010/main" val="418583291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740573"/>
            <a:ext cx="2949178" cy="802481"/>
          </a:xfrm>
          <a:prstGeom prst="rect">
            <a:avLst/>
          </a:prstGeo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740573"/>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ru-RU"/>
          </a:p>
        </p:txBody>
      </p:sp>
      <p:sp>
        <p:nvSpPr>
          <p:cNvPr id="4" name="Текст 3"/>
          <p:cNvSpPr>
            <a:spLocks noGrp="1"/>
          </p:cNvSpPr>
          <p:nvPr>
            <p:ph type="body" sz="half" idx="2"/>
          </p:nvPr>
        </p:nvSpPr>
        <p:spPr>
          <a:xfrm>
            <a:off x="629841" y="1543052"/>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Tree>
    <p:extLst>
      <p:ext uri="{BB962C8B-B14F-4D97-AF65-F5344CB8AC3E}">
        <p14:creationId xmlns:p14="http://schemas.microsoft.com/office/powerpoint/2010/main" val="29963526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Рисунок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633"/>
            <a:ext cx="9144000" cy="5138243"/>
          </a:xfrm>
          <a:prstGeom prst="rect">
            <a:avLst/>
          </a:prstGeom>
        </p:spPr>
      </p:pic>
      <p:sp>
        <p:nvSpPr>
          <p:cNvPr id="4" name="Дата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491DB8-292D-41C1-92E6-EE226F8D0AE1}" type="datetimeFigureOut">
              <a:rPr lang="ru-RU" smtClean="0"/>
              <a:t>12.05.2021</a:t>
            </a:fld>
            <a:endParaRPr lang="ru-RU"/>
          </a:p>
        </p:txBody>
      </p:sp>
      <p:sp>
        <p:nvSpPr>
          <p:cNvPr id="5" name="Нижний колонтитул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1E91B8-5DE4-4098-8F5D-1DBCEC700279}" type="slidenum">
              <a:rPr lang="ru-RU" smtClean="0"/>
              <a:t>‹#›</a:t>
            </a:fld>
            <a:endParaRPr lang="ru-RU"/>
          </a:p>
        </p:txBody>
      </p:sp>
    </p:spTree>
    <p:extLst>
      <p:ext uri="{BB962C8B-B14F-4D97-AF65-F5344CB8AC3E}">
        <p14:creationId xmlns:p14="http://schemas.microsoft.com/office/powerpoint/2010/main" val="3343540137"/>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jpeg"/></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5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5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5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ctrTitle"/>
          </p:nvPr>
        </p:nvSpPr>
        <p:spPr>
          <a:xfrm>
            <a:off x="323529" y="801317"/>
            <a:ext cx="7488832" cy="1235904"/>
          </a:xfrm>
        </p:spPr>
        <p:txBody>
          <a:bodyPr rtlCol="0">
            <a:noAutofit/>
          </a:bodyPr>
          <a:lstStyle/>
          <a:p>
            <a:pPr algn="l" fontAlgn="auto">
              <a:spcAft>
                <a:spcPts val="0"/>
              </a:spcAft>
              <a:defRPr/>
            </a:pPr>
            <a:r>
              <a:rPr lang="ru-RU" sz="2400" b="1" dirty="0">
                <a:solidFill>
                  <a:srgbClr val="CC6600"/>
                </a:solidFill>
                <a:ea typeface="+mn-ea"/>
              </a:rPr>
              <a:t>Система геометрического моделирования и </a:t>
            </a:r>
            <a:r>
              <a:rPr lang="ru-RU" sz="2400" b="1" dirty="0" smtClean="0">
                <a:solidFill>
                  <a:srgbClr val="CC6600"/>
                </a:solidFill>
                <a:ea typeface="+mn-ea"/>
              </a:rPr>
              <a:t>подготовки </a:t>
            </a:r>
            <a:r>
              <a:rPr lang="ru-RU" sz="2400" b="1" dirty="0">
                <a:solidFill>
                  <a:srgbClr val="CC6600"/>
                </a:solidFill>
                <a:ea typeface="+mn-ea"/>
              </a:rPr>
              <a:t>управляющих программ для станков c ЧПУ</a:t>
            </a:r>
          </a:p>
        </p:txBody>
      </p:sp>
      <p:pic>
        <p:nvPicPr>
          <p:cNvPr id="9" name="Picture 3" descr="C:\Users\julia.balashova\Desktop\Рисунок1.png"/>
          <p:cNvPicPr>
            <a:picLocks noChangeAspect="1" noChangeArrowheads="1"/>
          </p:cNvPicPr>
          <p:nvPr/>
        </p:nvPicPr>
        <p:blipFill>
          <a:blip r:embed="rId3"/>
          <a:srcRect/>
          <a:stretch>
            <a:fillRect/>
          </a:stretch>
        </p:blipFill>
        <p:spPr bwMode="auto">
          <a:xfrm>
            <a:off x="852612" y="2134382"/>
            <a:ext cx="1440216" cy="1254609"/>
          </a:xfrm>
          <a:prstGeom prst="rect">
            <a:avLst/>
          </a:prstGeom>
          <a:noFill/>
          <a:ln w="9525">
            <a:noFill/>
            <a:miter lim="800000"/>
            <a:headEnd/>
            <a:tailEnd/>
          </a:ln>
        </p:spPr>
      </p:pic>
      <p:sp>
        <p:nvSpPr>
          <p:cNvPr id="10" name="Подзаголовок 2"/>
          <p:cNvSpPr>
            <a:spLocks noGrp="1"/>
          </p:cNvSpPr>
          <p:nvPr>
            <p:ph type="subTitle" idx="1"/>
          </p:nvPr>
        </p:nvSpPr>
        <p:spPr>
          <a:xfrm>
            <a:off x="2421900" y="2365641"/>
            <a:ext cx="3744417" cy="792088"/>
          </a:xfrm>
        </p:spPr>
        <p:txBody>
          <a:bodyPr/>
          <a:lstStyle/>
          <a:p>
            <a:pPr algn="l"/>
            <a:r>
              <a:rPr lang="ru-RU" sz="1800" dirty="0" smtClean="0">
                <a:latin typeface="Arial" panose="020B0604020202020204" pitchFamily="34" charset="0"/>
                <a:cs typeface="Arial" panose="020B0604020202020204" pitchFamily="34" charset="0"/>
              </a:rPr>
              <a:t>Текущий опыт использования</a:t>
            </a:r>
            <a:endParaRPr lang="en-US" sz="1800" dirty="0" smtClean="0">
              <a:latin typeface="Arial" panose="020B0604020202020204" pitchFamily="34" charset="0"/>
              <a:cs typeface="Arial" panose="020B0604020202020204" pitchFamily="34" charset="0"/>
            </a:endParaRPr>
          </a:p>
          <a:p>
            <a:pPr algn="l"/>
            <a:r>
              <a:rPr lang="ru-RU" sz="1800" dirty="0">
                <a:latin typeface="Arial" panose="020B0604020202020204" pitchFamily="34" charset="0"/>
                <a:cs typeface="Arial" panose="020B0604020202020204" pitchFamily="34" charset="0"/>
              </a:rPr>
              <a:t>Версия 12.5</a:t>
            </a:r>
          </a:p>
          <a:p>
            <a:endParaRPr lang="ru-RU" sz="1800" dirty="0">
              <a:latin typeface="Arial" panose="020B0604020202020204" pitchFamily="34" charset="0"/>
              <a:cs typeface="Arial" panose="020B0604020202020204" pitchFamily="34" charset="0"/>
            </a:endParaRPr>
          </a:p>
          <a:p>
            <a:endParaRPr lang="ru-RU" dirty="0"/>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1" name="Picture 2" descr="7"/>
          <p:cNvPicPr>
            <a:picLocks noChangeAspect="1" noChangeArrowheads="1"/>
          </p:cNvPicPr>
          <p:nvPr/>
        </p:nvPicPr>
        <p:blipFill>
          <a:blip r:embed="rId3"/>
          <a:srcRect/>
          <a:stretch>
            <a:fillRect/>
          </a:stretch>
        </p:blipFill>
        <p:spPr bwMode="auto">
          <a:xfrm>
            <a:off x="683576" y="1058794"/>
            <a:ext cx="4611401" cy="3498923"/>
          </a:xfrm>
          <a:prstGeom prst="rect">
            <a:avLst/>
          </a:prstGeom>
          <a:noFill/>
          <a:ln w="9525">
            <a:noFill/>
            <a:miter lim="800000"/>
            <a:headEnd/>
            <a:tailEnd/>
          </a:ln>
        </p:spPr>
      </p:pic>
      <p:sp>
        <p:nvSpPr>
          <p:cNvPr id="126982" name="Rectangle 10"/>
          <p:cNvSpPr>
            <a:spLocks noChangeArrowheads="1"/>
          </p:cNvSpPr>
          <p:nvPr/>
        </p:nvSpPr>
        <p:spPr bwMode="auto">
          <a:xfrm>
            <a:off x="5724135" y="2067694"/>
            <a:ext cx="3096593" cy="830997"/>
          </a:xfrm>
          <a:prstGeom prst="rect">
            <a:avLst/>
          </a:prstGeom>
          <a:no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002060"/>
                </a:solidFill>
                <a:effectLst/>
                <a:uLnTx/>
                <a:uFillTx/>
                <a:latin typeface="Century Gothic" pitchFamily="34" charset="0"/>
                <a:ea typeface="+mn-ea"/>
                <a:cs typeface="Arial" charset="0"/>
              </a:rPr>
              <a:t>Элемент траектории, соответствующий выделенному  кадру</a:t>
            </a:r>
          </a:p>
        </p:txBody>
      </p:sp>
      <p:sp>
        <p:nvSpPr>
          <p:cNvPr id="126983" name="Прямоугольник 4"/>
          <p:cNvSpPr>
            <a:spLocks noChangeArrowheads="1"/>
          </p:cNvSpPr>
          <p:nvPr/>
        </p:nvSpPr>
        <p:spPr bwMode="auto">
          <a:xfrm>
            <a:off x="0" y="581352"/>
            <a:ext cx="9145138"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Интерактивный редактор управляющих программ</a:t>
            </a: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1725283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4" name="Picture 3" descr="1"/>
          <p:cNvPicPr>
            <a:picLocks noChangeAspect="1" noChangeArrowheads="1"/>
          </p:cNvPicPr>
          <p:nvPr/>
        </p:nvPicPr>
        <p:blipFill>
          <a:blip r:embed="rId3">
            <a:lum bright="64000" contrast="-84000"/>
          </a:blip>
          <a:srcRect/>
          <a:stretch>
            <a:fillRect/>
          </a:stretch>
        </p:blipFill>
        <p:spPr bwMode="auto">
          <a:xfrm>
            <a:off x="1907704" y="1037319"/>
            <a:ext cx="5094006" cy="3430032"/>
          </a:xfrm>
          <a:prstGeom prst="rect">
            <a:avLst/>
          </a:prstGeom>
          <a:noFill/>
          <a:ln w="9525">
            <a:noFill/>
            <a:miter lim="800000"/>
            <a:headEnd/>
            <a:tailEnd/>
          </a:ln>
        </p:spPr>
      </p:pic>
      <p:pic>
        <p:nvPicPr>
          <p:cNvPr id="79885" name="Picture 10" descr="нервюра"/>
          <p:cNvPicPr>
            <a:picLocks noChangeAspect="1" noChangeArrowheads="1"/>
          </p:cNvPicPr>
          <p:nvPr/>
        </p:nvPicPr>
        <p:blipFill>
          <a:blip r:embed="rId4">
            <a:lum bright="20000"/>
          </a:blip>
          <a:srcRect/>
          <a:stretch>
            <a:fillRect/>
          </a:stretch>
        </p:blipFill>
        <p:spPr bwMode="auto">
          <a:xfrm>
            <a:off x="2339464" y="1784573"/>
            <a:ext cx="1714404" cy="987219"/>
          </a:xfrm>
          <a:prstGeom prst="rect">
            <a:avLst/>
          </a:prstGeom>
          <a:noFill/>
          <a:ln w="9525">
            <a:noFill/>
            <a:miter lim="800000"/>
            <a:headEnd/>
            <a:tailEnd/>
          </a:ln>
        </p:spPr>
      </p:pic>
      <p:pic>
        <p:nvPicPr>
          <p:cNvPr id="79886" name="Picture 16" descr="колесо"/>
          <p:cNvPicPr>
            <a:picLocks noChangeAspect="1" noChangeArrowheads="1"/>
          </p:cNvPicPr>
          <p:nvPr/>
        </p:nvPicPr>
        <p:blipFill>
          <a:blip r:embed="rId5">
            <a:lum bright="20000"/>
          </a:blip>
          <a:srcRect/>
          <a:stretch>
            <a:fillRect/>
          </a:stretch>
        </p:blipFill>
        <p:spPr bwMode="auto">
          <a:xfrm>
            <a:off x="5220075" y="3359609"/>
            <a:ext cx="1372733" cy="985707"/>
          </a:xfrm>
          <a:prstGeom prst="rect">
            <a:avLst/>
          </a:prstGeom>
          <a:noFill/>
          <a:ln w="9525">
            <a:noFill/>
            <a:miter lim="800000"/>
            <a:headEnd/>
            <a:tailEnd/>
          </a:ln>
        </p:spPr>
      </p:pic>
      <p:pic>
        <p:nvPicPr>
          <p:cNvPr id="79887" name="Picture 18" descr="Обработка"/>
          <p:cNvPicPr>
            <a:picLocks noChangeAspect="1" noChangeArrowheads="1"/>
          </p:cNvPicPr>
          <p:nvPr/>
        </p:nvPicPr>
        <p:blipFill>
          <a:blip r:embed="rId6">
            <a:lum bright="20000"/>
          </a:blip>
          <a:srcRect/>
          <a:stretch>
            <a:fillRect/>
          </a:stretch>
        </p:blipFill>
        <p:spPr bwMode="auto">
          <a:xfrm rot="649074">
            <a:off x="2407168" y="3275612"/>
            <a:ext cx="1576829" cy="1114212"/>
          </a:xfrm>
          <a:prstGeom prst="rect">
            <a:avLst/>
          </a:prstGeom>
          <a:noFill/>
          <a:ln w="9525">
            <a:noFill/>
            <a:miter lim="800000"/>
            <a:headEnd/>
            <a:tailEnd/>
          </a:ln>
        </p:spPr>
      </p:pic>
      <p:pic>
        <p:nvPicPr>
          <p:cNvPr id="79888" name="Picture 26" descr="G:\Untitled-2.tif"/>
          <p:cNvPicPr>
            <a:picLocks noChangeAspect="1" noChangeArrowheads="1"/>
          </p:cNvPicPr>
          <p:nvPr/>
        </p:nvPicPr>
        <p:blipFill>
          <a:blip r:embed="rId7"/>
          <a:srcRect/>
          <a:stretch>
            <a:fillRect/>
          </a:stretch>
        </p:blipFill>
        <p:spPr bwMode="auto">
          <a:xfrm>
            <a:off x="5055368" y="1571272"/>
            <a:ext cx="1303189" cy="1251787"/>
          </a:xfrm>
          <a:prstGeom prst="rect">
            <a:avLst/>
          </a:prstGeom>
          <a:noFill/>
          <a:ln w="9525">
            <a:noFill/>
            <a:miter lim="800000"/>
            <a:headEnd/>
            <a:tailEnd/>
          </a:ln>
        </p:spPr>
      </p:pic>
      <p:sp>
        <p:nvSpPr>
          <p:cNvPr id="79889" name="Прямоугольник 20"/>
          <p:cNvSpPr>
            <a:spLocks noChangeArrowheads="1"/>
          </p:cNvSpPr>
          <p:nvPr/>
        </p:nvSpPr>
        <p:spPr bwMode="auto">
          <a:xfrm>
            <a:off x="0" y="562205"/>
            <a:ext cx="8748464"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Фрезерная </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обработка</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 </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в</a:t>
            </a:r>
            <a:r>
              <a:rPr kumimoji="0" lang="ru-RU" sz="2000" b="1" i="0" u="none" strike="noStrike" kern="1200" cap="none" spc="0" normalizeH="0" noProof="0" dirty="0" smtClean="0">
                <a:ln>
                  <a:noFill/>
                </a:ln>
                <a:solidFill>
                  <a:srgbClr val="0028DA"/>
                </a:solidFill>
                <a:effectLst/>
                <a:uLnTx/>
                <a:uFillTx/>
                <a:latin typeface="Century Gothic" pitchFamily="34" charset="0"/>
                <a:ea typeface="+mn-ea"/>
                <a:cs typeface="Arial" charset="0"/>
              </a:rPr>
              <a:t> ГеММа-3</a:t>
            </a:r>
            <a:r>
              <a:rPr kumimoji="0" lang="en-US" sz="2000" b="1" i="0" u="none" strike="noStrike" kern="1200" cap="none" spc="0" normalizeH="0" noProof="0" dirty="0" smtClean="0">
                <a:ln>
                  <a:noFill/>
                </a:ln>
                <a:solidFill>
                  <a:srgbClr val="0028DA"/>
                </a:solidFill>
                <a:effectLst/>
                <a:uLnTx/>
                <a:uFillTx/>
                <a:latin typeface="Century Gothic" pitchFamily="34" charset="0"/>
                <a:ea typeface="+mn-ea"/>
                <a:cs typeface="Arial" charset="0"/>
              </a:rPr>
              <a:t>D</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 </a:t>
            </a:r>
            <a:endPar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endParaRPr>
          </a:p>
        </p:txBody>
      </p:sp>
      <p:sp>
        <p:nvSpPr>
          <p:cNvPr id="3" name="Скругленный прямоугольник 2"/>
          <p:cNvSpPr/>
          <p:nvPr/>
        </p:nvSpPr>
        <p:spPr>
          <a:xfrm>
            <a:off x="2195190" y="1274827"/>
            <a:ext cx="1940210" cy="41423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mn-cs"/>
              </a:rPr>
              <a:t>2</a:t>
            </a:r>
            <a:r>
              <a:rPr kumimoji="0" lang="ru-RU"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mn-cs"/>
              </a:rPr>
              <a:t>-х и</a:t>
            </a:r>
            <a:r>
              <a:rPr kumimoji="0" lang="en-US"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mn-cs"/>
              </a:rPr>
              <a:t> 2.5</a:t>
            </a:r>
            <a:r>
              <a:rPr kumimoji="0" lang="ru-RU"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mn-cs"/>
              </a:rPr>
              <a:t>-осевая</a:t>
            </a:r>
          </a:p>
        </p:txBody>
      </p:sp>
      <p:sp>
        <p:nvSpPr>
          <p:cNvPr id="23" name="Скругленный прямоугольник 22"/>
          <p:cNvSpPr/>
          <p:nvPr/>
        </p:nvSpPr>
        <p:spPr>
          <a:xfrm>
            <a:off x="4716016" y="1279639"/>
            <a:ext cx="2083714" cy="41423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mn-cs"/>
              </a:rPr>
              <a:t>3+2</a:t>
            </a:r>
          </a:p>
        </p:txBody>
      </p:sp>
      <p:sp>
        <p:nvSpPr>
          <p:cNvPr id="24" name="Скругленный прямоугольник 23"/>
          <p:cNvSpPr/>
          <p:nvPr/>
        </p:nvSpPr>
        <p:spPr>
          <a:xfrm>
            <a:off x="4716023" y="2857564"/>
            <a:ext cx="2094401" cy="41423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mn-cs"/>
              </a:rPr>
              <a:t>4-х и 5-ти осевая</a:t>
            </a:r>
          </a:p>
        </p:txBody>
      </p:sp>
      <p:sp>
        <p:nvSpPr>
          <p:cNvPr id="25" name="Скругленный прямоугольник 24"/>
          <p:cNvSpPr/>
          <p:nvPr/>
        </p:nvSpPr>
        <p:spPr>
          <a:xfrm>
            <a:off x="2195190" y="2857565"/>
            <a:ext cx="1940210" cy="41423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mn-cs"/>
              </a:rPr>
              <a:t>3-х осевая</a:t>
            </a:r>
          </a:p>
        </p:txBody>
      </p:sp>
      <p:sp>
        <p:nvSpPr>
          <p:cNvPr id="12" name="Прямоугольник 11"/>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1772260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5" name="Picture 2"/>
          <p:cNvPicPr>
            <a:picLocks noChangeAspect="1" noChangeArrowheads="1"/>
          </p:cNvPicPr>
          <p:nvPr/>
        </p:nvPicPr>
        <p:blipFill>
          <a:blip r:embed="rId3"/>
          <a:srcRect/>
          <a:stretch>
            <a:fillRect/>
          </a:stretch>
        </p:blipFill>
        <p:spPr bwMode="auto">
          <a:xfrm>
            <a:off x="889579" y="1003453"/>
            <a:ext cx="2344737" cy="1755775"/>
          </a:xfrm>
          <a:prstGeom prst="rect">
            <a:avLst/>
          </a:prstGeom>
          <a:noFill/>
          <a:ln w="9525">
            <a:noFill/>
            <a:miter lim="800000"/>
            <a:headEnd/>
            <a:tailEnd/>
          </a:ln>
        </p:spPr>
      </p:pic>
      <p:pic>
        <p:nvPicPr>
          <p:cNvPr id="86026" name="Picture 3"/>
          <p:cNvPicPr>
            <a:picLocks noChangeAspect="1" noChangeArrowheads="1"/>
          </p:cNvPicPr>
          <p:nvPr/>
        </p:nvPicPr>
        <p:blipFill>
          <a:blip r:embed="rId4"/>
          <a:srcRect/>
          <a:stretch>
            <a:fillRect/>
          </a:stretch>
        </p:blipFill>
        <p:spPr bwMode="auto">
          <a:xfrm>
            <a:off x="6012160" y="987574"/>
            <a:ext cx="2362200" cy="1771650"/>
          </a:xfrm>
          <a:prstGeom prst="rect">
            <a:avLst/>
          </a:prstGeom>
          <a:noFill/>
          <a:ln w="9525">
            <a:noFill/>
            <a:miter lim="800000"/>
            <a:headEnd/>
            <a:tailEnd/>
          </a:ln>
        </p:spPr>
      </p:pic>
      <p:pic>
        <p:nvPicPr>
          <p:cNvPr id="86027" name="Picture 4"/>
          <p:cNvPicPr>
            <a:picLocks noChangeAspect="1" noChangeArrowheads="1"/>
          </p:cNvPicPr>
          <p:nvPr/>
        </p:nvPicPr>
        <p:blipFill>
          <a:blip r:embed="rId5"/>
          <a:srcRect/>
          <a:stretch>
            <a:fillRect/>
          </a:stretch>
        </p:blipFill>
        <p:spPr bwMode="auto">
          <a:xfrm>
            <a:off x="917579" y="2822009"/>
            <a:ext cx="2335212" cy="1744663"/>
          </a:xfrm>
          <a:prstGeom prst="rect">
            <a:avLst/>
          </a:prstGeom>
          <a:noFill/>
          <a:ln w="9525">
            <a:noFill/>
            <a:miter lim="800000"/>
            <a:headEnd/>
            <a:tailEnd/>
          </a:ln>
        </p:spPr>
      </p:pic>
      <p:pic>
        <p:nvPicPr>
          <p:cNvPr id="86028" name="Picture 12" descr="Редактор АРТ"/>
          <p:cNvPicPr>
            <a:picLocks noChangeAspect="1" noChangeArrowheads="1"/>
          </p:cNvPicPr>
          <p:nvPr/>
        </p:nvPicPr>
        <p:blipFill>
          <a:blip r:embed="rId6"/>
          <a:srcRect/>
          <a:stretch>
            <a:fillRect/>
          </a:stretch>
        </p:blipFill>
        <p:spPr bwMode="auto">
          <a:xfrm>
            <a:off x="6026448" y="2807190"/>
            <a:ext cx="2347912" cy="1803400"/>
          </a:xfrm>
          <a:prstGeom prst="rect">
            <a:avLst/>
          </a:prstGeom>
          <a:noFill/>
          <a:ln w="9525">
            <a:noFill/>
            <a:miter lim="800000"/>
            <a:headEnd/>
            <a:tailEnd/>
          </a:ln>
        </p:spPr>
      </p:pic>
      <p:pic>
        <p:nvPicPr>
          <p:cNvPr id="86029" name="Picture 13" descr="1"/>
          <p:cNvPicPr>
            <a:picLocks noChangeAspect="1" noChangeArrowheads="1"/>
          </p:cNvPicPr>
          <p:nvPr/>
        </p:nvPicPr>
        <p:blipFill>
          <a:blip r:embed="rId7"/>
          <a:srcRect/>
          <a:stretch>
            <a:fillRect/>
          </a:stretch>
        </p:blipFill>
        <p:spPr bwMode="auto">
          <a:xfrm>
            <a:off x="3522216" y="934736"/>
            <a:ext cx="2387600" cy="1901825"/>
          </a:xfrm>
          <a:prstGeom prst="rect">
            <a:avLst/>
          </a:prstGeom>
          <a:noFill/>
          <a:ln w="9525">
            <a:noFill/>
            <a:miter lim="800000"/>
            <a:headEnd/>
            <a:tailEnd/>
          </a:ln>
        </p:spPr>
      </p:pic>
      <p:sp>
        <p:nvSpPr>
          <p:cNvPr id="86030" name="Text Box 14"/>
          <p:cNvSpPr txBox="1">
            <a:spLocks noChangeArrowheads="1"/>
          </p:cNvSpPr>
          <p:nvPr/>
        </p:nvSpPr>
        <p:spPr bwMode="auto">
          <a:xfrm>
            <a:off x="3318259" y="2620661"/>
            <a:ext cx="2642737" cy="206210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u="none" strike="noStrike" kern="1200" cap="none" spc="0" normalizeH="0" baseline="0" noProof="0" dirty="0">
                <a:ln>
                  <a:noFill/>
                </a:ln>
                <a:solidFill>
                  <a:srgbClr val="002060"/>
                </a:solidFill>
                <a:effectLst/>
                <a:uLnTx/>
                <a:uFillTx/>
                <a:latin typeface="Century Gothic" panose="020B0502020202020204" pitchFamily="34" charset="0"/>
              </a:rPr>
              <a:t>Создание траектории 2.5-осевой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u="none" strike="noStrike" kern="1200" cap="none" spc="0" normalizeH="0" baseline="0" noProof="0" dirty="0">
                <a:ln>
                  <a:noFill/>
                </a:ln>
                <a:solidFill>
                  <a:srgbClr val="002060"/>
                </a:solidFill>
                <a:effectLst/>
                <a:uLnTx/>
                <a:uFillTx/>
                <a:latin typeface="Century Gothic" panose="020B0502020202020204" pitchFamily="34" charset="0"/>
              </a:rPr>
              <a:t>обработки, путем автоматического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u="none" strike="noStrike" kern="1200" cap="none" spc="0" normalizeH="0" baseline="0" noProof="0" dirty="0">
                <a:ln>
                  <a:noFill/>
                </a:ln>
                <a:solidFill>
                  <a:srgbClr val="002060"/>
                </a:solidFill>
                <a:effectLst/>
                <a:uLnTx/>
                <a:uFillTx/>
                <a:latin typeface="Century Gothic" panose="020B0502020202020204" pitchFamily="34" charset="0"/>
              </a:rPr>
              <a:t>копирования 2</a:t>
            </a:r>
            <a:r>
              <a:rPr kumimoji="0" lang="en-US" sz="1600" b="1" u="none" strike="noStrike" kern="1200" cap="none" spc="0" normalizeH="0" baseline="0" noProof="0" dirty="0">
                <a:ln>
                  <a:noFill/>
                </a:ln>
                <a:solidFill>
                  <a:srgbClr val="002060"/>
                </a:solidFill>
                <a:effectLst/>
                <a:uLnTx/>
                <a:uFillTx/>
                <a:latin typeface="Century Gothic" panose="020B0502020202020204" pitchFamily="34" charset="0"/>
              </a:rPr>
              <a:t>D</a:t>
            </a:r>
            <a:r>
              <a:rPr kumimoji="0" lang="ru-RU" sz="1600" b="1" u="none" strike="noStrike" kern="1200" cap="none" spc="0" normalizeH="0" baseline="0" noProof="0" dirty="0">
                <a:ln>
                  <a:noFill/>
                </a:ln>
                <a:solidFill>
                  <a:srgbClr val="002060"/>
                </a:solidFill>
                <a:effectLst/>
                <a:uLnTx/>
                <a:uFillTx/>
                <a:latin typeface="Century Gothic" panose="020B0502020202020204" pitchFamily="34" charset="0"/>
              </a:rPr>
              <a:t>-траектории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u="none" strike="noStrike" kern="1200" cap="none" spc="0" normalizeH="0" baseline="0" noProof="0" dirty="0">
                <a:ln>
                  <a:noFill/>
                </a:ln>
                <a:solidFill>
                  <a:srgbClr val="002060"/>
                </a:solidFill>
                <a:effectLst/>
                <a:uLnTx/>
                <a:uFillTx/>
                <a:latin typeface="Century Gothic" panose="020B0502020202020204" pitchFamily="34" charset="0"/>
              </a:rPr>
              <a:t>вдоль оси </a:t>
            </a:r>
            <a:r>
              <a:rPr kumimoji="0" lang="en-US" sz="1600" b="1" u="none" strike="noStrike" kern="1200" cap="none" spc="0" normalizeH="0" baseline="0" noProof="0" dirty="0">
                <a:ln>
                  <a:noFill/>
                </a:ln>
                <a:solidFill>
                  <a:srgbClr val="002060"/>
                </a:solidFill>
                <a:effectLst/>
                <a:uLnTx/>
                <a:uFillTx/>
                <a:latin typeface="Century Gothic" panose="020B0502020202020204" pitchFamily="34" charset="0"/>
              </a:rPr>
              <a:t>Z</a:t>
            </a:r>
            <a:r>
              <a:rPr kumimoji="0" lang="ru-RU" sz="1600" b="1" u="none" strike="noStrike" kern="1200" cap="none" spc="0" normalizeH="0" baseline="0" noProof="0" dirty="0">
                <a:ln>
                  <a:noFill/>
                </a:ln>
                <a:solidFill>
                  <a:srgbClr val="002060"/>
                </a:solidFill>
                <a:effectLst/>
                <a:uLnTx/>
                <a:uFillTx/>
                <a:latin typeface="Century Gothic" panose="020B0502020202020204" pitchFamily="34" charset="0"/>
              </a:rPr>
              <a:t> с заданным шагом</a:t>
            </a:r>
          </a:p>
        </p:txBody>
      </p:sp>
      <p:sp>
        <p:nvSpPr>
          <p:cNvPr id="86031" name="Прямоугольник 8"/>
          <p:cNvSpPr>
            <a:spLocks noChangeArrowheads="1"/>
          </p:cNvSpPr>
          <p:nvPr/>
        </p:nvSpPr>
        <p:spPr bwMode="auto">
          <a:xfrm>
            <a:off x="517423" y="535970"/>
            <a:ext cx="8244408"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Контроль и визуализация 2</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 фрезерной обработки</a:t>
            </a:r>
          </a:p>
        </p:txBody>
      </p:sp>
      <p:sp>
        <p:nvSpPr>
          <p:cNvPr id="9" name="Прямоугольник 8"/>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2351583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12" descr="Рисунок1"/>
          <p:cNvPicPr>
            <a:picLocks noChangeAspect="1" noChangeArrowheads="1"/>
          </p:cNvPicPr>
          <p:nvPr/>
        </p:nvPicPr>
        <p:blipFill>
          <a:blip r:embed="rId3" cstate="print">
            <a:extLst/>
          </a:blip>
          <a:srcRect b="13582"/>
          <a:stretch>
            <a:fillRect/>
          </a:stretch>
        </p:blipFill>
        <p:spPr bwMode="auto">
          <a:xfrm>
            <a:off x="290235" y="1059554"/>
            <a:ext cx="5433901" cy="353416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a:extLst/>
        </p:spPr>
      </p:pic>
      <p:sp>
        <p:nvSpPr>
          <p:cNvPr id="11" name="Text Box 13"/>
          <p:cNvSpPr txBox="1">
            <a:spLocks noChangeArrowheads="1"/>
          </p:cNvSpPr>
          <p:nvPr/>
        </p:nvSpPr>
        <p:spPr bwMode="auto">
          <a:xfrm>
            <a:off x="6084168" y="2139702"/>
            <a:ext cx="2664296" cy="147732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rPr>
              <a:t>2</a:t>
            </a:r>
            <a:r>
              <a:rPr kumimoji="0" lang="en-US" b="1" i="0" u="none" strike="noStrike" kern="1200" cap="none" spc="0" normalizeH="0" baseline="0" noProof="0" dirty="0">
                <a:ln>
                  <a:noFill/>
                </a:ln>
                <a:solidFill>
                  <a:srgbClr val="8064A2">
                    <a:lumMod val="50000"/>
                  </a:srgbClr>
                </a:solidFill>
                <a:effectLst/>
                <a:uLnTx/>
                <a:uFillTx/>
                <a:latin typeface="Century Gothic" pitchFamily="34" charset="0"/>
              </a:rPr>
              <a:t>D </a:t>
            </a: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rPr>
              <a:t>Обработка деталей из </a:t>
            </a:r>
            <a:r>
              <a:rPr kumimoji="0" lang="ru-RU" b="1" i="0" u="none" strike="noStrike" kern="1200" cap="none" spc="0" normalizeH="0" baseline="0" noProof="0" dirty="0" smtClean="0">
                <a:ln>
                  <a:noFill/>
                </a:ln>
                <a:solidFill>
                  <a:srgbClr val="8064A2">
                    <a:lumMod val="50000"/>
                  </a:srgbClr>
                </a:solidFill>
                <a:effectLst/>
                <a:uLnTx/>
                <a:uFillTx/>
                <a:latin typeface="Century Gothic" pitchFamily="34" charset="0"/>
              </a:rPr>
              <a:t>литья</a:t>
            </a:r>
          </a:p>
          <a:p>
            <a:pPr lvl="0" algn="ctr">
              <a:defRPr/>
            </a:pPr>
            <a:r>
              <a:rPr lang="ru-RU" b="1" dirty="0" smtClean="0">
                <a:solidFill>
                  <a:srgbClr val="8064A2">
                    <a:lumMod val="50000"/>
                  </a:srgbClr>
                </a:solidFill>
                <a:latin typeface="Century Gothic" pitchFamily="34" charset="0"/>
              </a:rPr>
              <a:t>с использованием </a:t>
            </a:r>
            <a:r>
              <a:rPr lang="ru-RU" b="1" dirty="0">
                <a:solidFill>
                  <a:schemeClr val="accent6">
                    <a:lumMod val="75000"/>
                  </a:schemeClr>
                </a:solidFill>
                <a:latin typeface="Century Gothic" pitchFamily="34" charset="0"/>
              </a:rPr>
              <a:t>ГеММа-3</a:t>
            </a:r>
            <a:r>
              <a:rPr lang="en-US" b="1" dirty="0">
                <a:solidFill>
                  <a:schemeClr val="accent6">
                    <a:lumMod val="75000"/>
                  </a:schemeClr>
                </a:solidFill>
                <a:latin typeface="Century Gothic" pitchFamily="34" charset="0"/>
              </a:rPr>
              <a:t>D</a:t>
            </a:r>
            <a:r>
              <a:rPr lang="en-US" b="1" dirty="0">
                <a:solidFill>
                  <a:srgbClr val="8064A2">
                    <a:lumMod val="50000"/>
                  </a:srgbClr>
                </a:solidFill>
                <a:latin typeface="Century Gothic" pitchFamily="34" charset="0"/>
              </a:rPr>
              <a:t> </a:t>
            </a:r>
            <a:endParaRPr kumimoji="0" lang="en-US" b="1" i="0" u="none" strike="noStrike" kern="1200" cap="none" spc="0" normalizeH="0" baseline="0" noProof="0" dirty="0">
              <a:ln>
                <a:noFill/>
              </a:ln>
              <a:solidFill>
                <a:srgbClr val="8064A2">
                  <a:lumMod val="50000"/>
                </a:srgbClr>
              </a:solidFill>
              <a:effectLst/>
              <a:uLnTx/>
              <a:uFillTx/>
              <a:latin typeface="Century Gothic"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smtClean="0">
                <a:ln>
                  <a:noFill/>
                </a:ln>
                <a:solidFill>
                  <a:schemeClr val="tx2">
                    <a:lumMod val="50000"/>
                  </a:schemeClr>
                </a:solidFill>
                <a:effectLst/>
                <a:uLnTx/>
                <a:uFillTx/>
                <a:latin typeface="Century Gothic" pitchFamily="34" charset="0"/>
              </a:rPr>
              <a:t>АО «ПТО АвтоВАЗ»</a:t>
            </a:r>
            <a:endParaRPr kumimoji="0" lang="ru-RU" b="1" i="0" u="none" strike="noStrike" kern="1200" cap="none" spc="0" normalizeH="0" baseline="0" noProof="0" dirty="0">
              <a:ln>
                <a:noFill/>
              </a:ln>
              <a:solidFill>
                <a:schemeClr val="tx2">
                  <a:lumMod val="50000"/>
                </a:schemeClr>
              </a:solidFill>
              <a:effectLst/>
              <a:uLnTx/>
              <a:uFillTx/>
              <a:latin typeface="Century Gothic" pitchFamily="34" charset="0"/>
            </a:endParaRPr>
          </a:p>
        </p:txBody>
      </p:sp>
      <p:sp>
        <p:nvSpPr>
          <p:cNvPr id="88071" name="Прямоугольник 4"/>
          <p:cNvSpPr>
            <a:spLocks noChangeArrowheads="1"/>
          </p:cNvSpPr>
          <p:nvPr/>
        </p:nvSpPr>
        <p:spPr bwMode="auto">
          <a:xfrm>
            <a:off x="2267744" y="581734"/>
            <a:ext cx="4273927"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Операции 2</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 и 2.5</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 обработки</a:t>
            </a: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14027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Проход на поверхность"/>
          <p:cNvPicPr>
            <a:picLocks noChangeAspect="1" noChangeArrowheads="1"/>
          </p:cNvPicPr>
          <p:nvPr/>
        </p:nvPicPr>
        <p:blipFill>
          <a:blip r:embed="rId3"/>
          <a:srcRect b="3125"/>
          <a:stretch>
            <a:fillRect/>
          </a:stretch>
        </p:blipFill>
        <p:spPr bwMode="auto">
          <a:xfrm>
            <a:off x="6089255" y="2316936"/>
            <a:ext cx="2839651" cy="1760363"/>
          </a:xfrm>
          <a:prstGeom prst="rect">
            <a:avLst/>
          </a:prstGeom>
          <a:ln>
            <a:noFill/>
          </a:ln>
          <a:effectLst>
            <a:outerShdw blurRad="190500" algn="tl" rotWithShape="0">
              <a:srgbClr val="000000">
                <a:alpha val="70000"/>
              </a:srgbClr>
            </a:outerShdw>
          </a:effectLst>
          <a:extLst/>
        </p:spPr>
      </p:pic>
      <p:pic>
        <p:nvPicPr>
          <p:cNvPr id="49155" name="Picture 5" descr="Штриховка в 3Д"/>
          <p:cNvPicPr>
            <a:picLocks noChangeAspect="1" noChangeArrowheads="1"/>
          </p:cNvPicPr>
          <p:nvPr/>
        </p:nvPicPr>
        <p:blipFill>
          <a:blip r:embed="rId4"/>
          <a:srcRect/>
          <a:stretch>
            <a:fillRect/>
          </a:stretch>
        </p:blipFill>
        <p:spPr bwMode="auto">
          <a:xfrm>
            <a:off x="3131848" y="2852639"/>
            <a:ext cx="2807833" cy="1796889"/>
          </a:xfrm>
          <a:prstGeom prst="rect">
            <a:avLst/>
          </a:prstGeom>
          <a:ln>
            <a:noFill/>
          </a:ln>
          <a:effectLst>
            <a:outerShdw blurRad="190500" algn="tl" rotWithShape="0">
              <a:srgbClr val="000000">
                <a:alpha val="70000"/>
              </a:srgbClr>
            </a:outerShdw>
          </a:effectLst>
          <a:extLst/>
        </p:spPr>
      </p:pic>
      <p:pic>
        <p:nvPicPr>
          <p:cNvPr id="49156" name="Picture 3" descr="Две границы перпендикулярно"/>
          <p:cNvPicPr>
            <a:picLocks noChangeAspect="1" noChangeArrowheads="1"/>
          </p:cNvPicPr>
          <p:nvPr/>
        </p:nvPicPr>
        <p:blipFill>
          <a:blip r:embed="rId5"/>
          <a:srcRect b="3125"/>
          <a:stretch>
            <a:fillRect/>
          </a:stretch>
        </p:blipFill>
        <p:spPr bwMode="auto">
          <a:xfrm>
            <a:off x="3131848" y="1059586"/>
            <a:ext cx="2783981" cy="1725851"/>
          </a:xfrm>
          <a:prstGeom prst="rect">
            <a:avLst/>
          </a:prstGeom>
          <a:ln>
            <a:noFill/>
          </a:ln>
          <a:effectLst>
            <a:outerShdw blurRad="190500" algn="tl" rotWithShape="0">
              <a:srgbClr val="000000">
                <a:alpha val="70000"/>
              </a:srgbClr>
            </a:outerShdw>
          </a:effectLst>
          <a:extLst/>
        </p:spPr>
      </p:pic>
      <p:pic>
        <p:nvPicPr>
          <p:cNvPr id="49157" name="Picture 2" descr="Параметры черновой обработки"/>
          <p:cNvPicPr>
            <a:picLocks noChangeAspect="1" noChangeArrowheads="1"/>
          </p:cNvPicPr>
          <p:nvPr/>
        </p:nvPicPr>
        <p:blipFill>
          <a:blip r:embed="rId6"/>
          <a:srcRect/>
          <a:stretch>
            <a:fillRect/>
          </a:stretch>
        </p:blipFill>
        <p:spPr bwMode="auto">
          <a:xfrm>
            <a:off x="170458" y="1433810"/>
            <a:ext cx="2787956" cy="1784167"/>
          </a:xfrm>
          <a:prstGeom prst="rect">
            <a:avLst/>
          </a:prstGeom>
          <a:ln>
            <a:noFill/>
          </a:ln>
          <a:effectLst>
            <a:outerShdw blurRad="190500" algn="tl" rotWithShape="0">
              <a:srgbClr val="000000">
                <a:alpha val="70000"/>
              </a:srgbClr>
            </a:outerShdw>
          </a:effectLst>
          <a:extLst/>
        </p:spPr>
      </p:pic>
      <p:sp>
        <p:nvSpPr>
          <p:cNvPr id="7" name="Text Box 13"/>
          <p:cNvSpPr txBox="1">
            <a:spLocks noChangeArrowheads="1"/>
          </p:cNvSpPr>
          <p:nvPr/>
        </p:nvSpPr>
        <p:spPr bwMode="auto">
          <a:xfrm>
            <a:off x="-221502" y="1050465"/>
            <a:ext cx="3571875" cy="36933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Черновая</a:t>
            </a:r>
            <a:r>
              <a:rPr kumimoji="0" lang="ru-RU"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 </a:t>
            </a:r>
            <a:endParaRPr kumimoji="0" lang="en-US"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p:txBody>
      </p:sp>
      <p:sp>
        <p:nvSpPr>
          <p:cNvPr id="8" name="Text Box 14"/>
          <p:cNvSpPr txBox="1">
            <a:spLocks noChangeArrowheads="1"/>
          </p:cNvSpPr>
          <p:nvPr/>
        </p:nvSpPr>
        <p:spPr bwMode="auto">
          <a:xfrm>
            <a:off x="2837666" y="4253892"/>
            <a:ext cx="3571875" cy="36933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Штриховка</a:t>
            </a:r>
            <a:r>
              <a:rPr kumimoji="0" lang="ru-RU"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 </a:t>
            </a:r>
            <a:endParaRPr kumimoji="0" lang="en-US"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p:txBody>
      </p:sp>
      <p:sp>
        <p:nvSpPr>
          <p:cNvPr id="9" name="Text Box 15"/>
          <p:cNvSpPr txBox="1">
            <a:spLocks noChangeArrowheads="1"/>
          </p:cNvSpPr>
          <p:nvPr/>
        </p:nvSpPr>
        <p:spPr bwMode="auto">
          <a:xfrm>
            <a:off x="2718002" y="2363361"/>
            <a:ext cx="3571875" cy="36933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Две границы </a:t>
            </a:r>
            <a:endParaRPr kumimoji="0" lang="en-US"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p:txBody>
      </p:sp>
      <p:sp>
        <p:nvSpPr>
          <p:cNvPr id="10" name="Text Box 16"/>
          <p:cNvSpPr txBox="1">
            <a:spLocks noChangeArrowheads="1"/>
          </p:cNvSpPr>
          <p:nvPr/>
        </p:nvSpPr>
        <p:spPr bwMode="auto">
          <a:xfrm>
            <a:off x="6121165" y="3679005"/>
            <a:ext cx="2807741" cy="369332"/>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Проход на оболочку</a:t>
            </a:r>
            <a:endParaRPr kumimoji="0" lang="en-US"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p:txBody>
      </p:sp>
      <p:sp>
        <p:nvSpPr>
          <p:cNvPr id="92179" name="Прямоугольник 10"/>
          <p:cNvSpPr>
            <a:spLocks noChangeArrowheads="1"/>
          </p:cNvSpPr>
          <p:nvPr/>
        </p:nvSpPr>
        <p:spPr bwMode="auto">
          <a:xfrm>
            <a:off x="107504" y="572220"/>
            <a:ext cx="8928992" cy="400110"/>
          </a:xfrm>
          <a:prstGeom prst="rect">
            <a:avLst/>
          </a:prstGeom>
          <a:noFill/>
          <a:ln w="9525">
            <a:noFill/>
            <a:miter lim="800000"/>
            <a:headEnd/>
            <a:tailEnd/>
          </a:ln>
        </p:spPr>
        <p:txBody>
          <a:bodyPr wrap="square">
            <a:spAutoFit/>
          </a:bodyPr>
          <a:lstStyle/>
          <a:p>
            <a:pPr lvl="0" algn="ctr"/>
            <a:r>
              <a:rPr kumimoji="0" lang="ru-RU" sz="2000" b="1" i="0" u="none" strike="noStrike" kern="1200" cap="none" spc="0" normalizeH="0" baseline="0" noProof="0" dirty="0">
                <a:ln>
                  <a:noFill/>
                </a:ln>
                <a:solidFill>
                  <a:srgbClr val="0028DA"/>
                </a:solidFill>
                <a:effectLst/>
                <a:uLnTx/>
                <a:uFillTx/>
                <a:latin typeface="Century Gothic" pitchFamily="34" charset="0"/>
              </a:rPr>
              <a:t>Операции 3</a:t>
            </a:r>
            <a:r>
              <a:rPr kumimoji="0" lang="en-US" sz="2000" b="1" i="0" u="none" strike="noStrike" kern="1200" cap="none" spc="0" normalizeH="0" baseline="0" noProof="0" dirty="0">
                <a:ln>
                  <a:noFill/>
                </a:ln>
                <a:solidFill>
                  <a:srgbClr val="0028DA"/>
                </a:solidFill>
                <a:effectLst/>
                <a:uLnTx/>
                <a:uFillTx/>
                <a:latin typeface="Century Gothic" pitchFamily="34" charset="0"/>
              </a:rPr>
              <a:t>D</a:t>
            </a:r>
            <a:r>
              <a:rPr kumimoji="0" lang="ru-RU" sz="2000" b="1" i="0" u="none" strike="noStrike" kern="1200" cap="none" spc="0" normalizeH="0" baseline="0" noProof="0" dirty="0">
                <a:ln>
                  <a:noFill/>
                </a:ln>
                <a:solidFill>
                  <a:srgbClr val="0028DA"/>
                </a:solidFill>
                <a:effectLst/>
                <a:uLnTx/>
                <a:uFillTx/>
                <a:latin typeface="Century Gothic" pitchFamily="34" charset="0"/>
              </a:rPr>
              <a:t> </a:t>
            </a:r>
            <a:r>
              <a:rPr lang="ru-RU" sz="2000" b="1" dirty="0">
                <a:solidFill>
                  <a:srgbClr val="0028DA"/>
                </a:solidFill>
                <a:latin typeface="Century Gothic" pitchFamily="34" charset="0"/>
              </a:rPr>
              <a:t>обработки в ГеММа-3</a:t>
            </a:r>
            <a:r>
              <a:rPr lang="en-US" sz="2000" b="1" dirty="0">
                <a:solidFill>
                  <a:srgbClr val="0028DA"/>
                </a:solidFill>
                <a:latin typeface="Century Gothic" pitchFamily="34" charset="0"/>
              </a:rPr>
              <a:t>D </a:t>
            </a:r>
            <a:endParaRPr kumimoji="0" lang="ru-RU" sz="2000" b="1" i="0" u="none" strike="noStrike" kern="1200" cap="none" spc="0" normalizeH="0" baseline="0" noProof="0" dirty="0">
              <a:ln>
                <a:noFill/>
              </a:ln>
              <a:solidFill>
                <a:srgbClr val="0028DA"/>
              </a:solidFill>
              <a:effectLst/>
              <a:uLnTx/>
              <a:uFillTx/>
              <a:latin typeface="Century Gothic" pitchFamily="34" charset="0"/>
            </a:endParaRPr>
          </a:p>
        </p:txBody>
      </p:sp>
      <p:sp>
        <p:nvSpPr>
          <p:cNvPr id="11" name="Прямоугольник 10"/>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2164923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Черновая"/>
          <p:cNvPicPr>
            <a:picLocks noChangeAspect="1" noChangeArrowheads="1"/>
          </p:cNvPicPr>
          <p:nvPr/>
        </p:nvPicPr>
        <p:blipFill>
          <a:blip r:embed="rId3" cstate="print">
            <a:lum contrast="30000"/>
            <a:extLst/>
          </a:blip>
          <a:srcRect/>
          <a:stretch>
            <a:fillRect/>
          </a:stretch>
        </p:blipFill>
        <p:spPr bwMode="auto">
          <a:xfrm>
            <a:off x="828576" y="1194070"/>
            <a:ext cx="2083192" cy="1486434"/>
          </a:xfrm>
          <a:prstGeom prst="roundRect">
            <a:avLst>
              <a:gd name="adj" fmla="val 8594"/>
            </a:avLst>
          </a:prstGeom>
          <a:solidFill>
            <a:srgbClr val="FFFFFF">
              <a:shade val="85000"/>
            </a:srgbClr>
          </a:solidFill>
          <a:ln w="25400" cmpd="sng">
            <a:solidFill>
              <a:schemeClr val="accent4">
                <a:lumMod val="50000"/>
              </a:schemeClr>
            </a:solidFill>
          </a:ln>
          <a:effectLst>
            <a:reflection blurRad="12700" stA="0" endPos="28000" dist="5000" dir="5400000" sy="-100000" algn="bl" rotWithShape="0"/>
          </a:effectLst>
          <a:extLst/>
        </p:spPr>
      </p:pic>
      <p:pic>
        <p:nvPicPr>
          <p:cNvPr id="50179" name="Picture 4" descr="Получистовая"/>
          <p:cNvPicPr>
            <a:picLocks noChangeAspect="1" noChangeArrowheads="1"/>
          </p:cNvPicPr>
          <p:nvPr/>
        </p:nvPicPr>
        <p:blipFill>
          <a:blip r:embed="rId4" cstate="print">
            <a:lum contrast="30000"/>
            <a:extLst/>
          </a:blip>
          <a:srcRect/>
          <a:stretch>
            <a:fillRect/>
          </a:stretch>
        </p:blipFill>
        <p:spPr bwMode="auto">
          <a:xfrm>
            <a:off x="6156176" y="1203598"/>
            <a:ext cx="2083192" cy="1467378"/>
          </a:xfrm>
          <a:prstGeom prst="roundRect">
            <a:avLst>
              <a:gd name="adj" fmla="val 8594"/>
            </a:avLst>
          </a:prstGeom>
          <a:solidFill>
            <a:srgbClr val="FFFFFF">
              <a:shade val="85000"/>
            </a:srgbClr>
          </a:solidFill>
          <a:ln w="25400" cmpd="sng">
            <a:solidFill>
              <a:schemeClr val="accent4">
                <a:lumMod val="50000"/>
              </a:schemeClr>
            </a:solidFill>
          </a:ln>
          <a:effectLst>
            <a:reflection blurRad="12700" stA="0" endPos="28000" dist="5000" dir="5400000" sy="-100000" algn="bl" rotWithShape="0"/>
          </a:effectLst>
          <a:extLst/>
        </p:spPr>
      </p:pic>
      <p:pic>
        <p:nvPicPr>
          <p:cNvPr id="50180" name="Picture 5" descr="Чистовая"/>
          <p:cNvPicPr>
            <a:picLocks noChangeAspect="1" noChangeArrowheads="1"/>
          </p:cNvPicPr>
          <p:nvPr/>
        </p:nvPicPr>
        <p:blipFill>
          <a:blip r:embed="rId5" cstate="print">
            <a:lum contrast="30000"/>
            <a:extLst/>
          </a:blip>
          <a:srcRect/>
          <a:stretch>
            <a:fillRect/>
          </a:stretch>
        </p:blipFill>
        <p:spPr bwMode="auto">
          <a:xfrm>
            <a:off x="828778" y="2975299"/>
            <a:ext cx="2083192" cy="1457582"/>
          </a:xfrm>
          <a:prstGeom prst="roundRect">
            <a:avLst>
              <a:gd name="adj" fmla="val 8594"/>
            </a:avLst>
          </a:prstGeom>
          <a:solidFill>
            <a:srgbClr val="FFFFFF">
              <a:shade val="85000"/>
            </a:srgbClr>
          </a:solidFill>
          <a:ln w="25400" cmpd="sng">
            <a:solidFill>
              <a:schemeClr val="accent4">
                <a:lumMod val="50000"/>
              </a:schemeClr>
            </a:solidFill>
          </a:ln>
          <a:effectLst>
            <a:reflection blurRad="12700" stA="0" endPos="28000" dist="5000" dir="5400000" sy="-100000" algn="bl" rotWithShape="0"/>
          </a:effectLst>
          <a:extLst/>
        </p:spPr>
      </p:pic>
      <p:pic>
        <p:nvPicPr>
          <p:cNvPr id="50182" name="Picture 2" descr="2"/>
          <p:cNvPicPr>
            <a:picLocks noChangeAspect="1" noChangeArrowheads="1"/>
          </p:cNvPicPr>
          <p:nvPr/>
        </p:nvPicPr>
        <p:blipFill>
          <a:blip r:embed="rId6">
            <a:lum contrast="30000"/>
            <a:extLst/>
          </a:blip>
          <a:srcRect/>
          <a:stretch>
            <a:fillRect/>
          </a:stretch>
        </p:blipFill>
        <p:spPr bwMode="auto">
          <a:xfrm>
            <a:off x="6156176" y="2951476"/>
            <a:ext cx="2083192" cy="1481407"/>
          </a:xfrm>
          <a:prstGeom prst="roundRect">
            <a:avLst>
              <a:gd name="adj" fmla="val 8594"/>
            </a:avLst>
          </a:prstGeom>
          <a:solidFill>
            <a:srgbClr val="FFFFFF">
              <a:shade val="85000"/>
            </a:srgbClr>
          </a:solidFill>
          <a:ln w="25400" cmpd="sng">
            <a:solidFill>
              <a:schemeClr val="accent4">
                <a:lumMod val="50000"/>
              </a:schemeClr>
            </a:solidFill>
          </a:ln>
          <a:effectLst>
            <a:reflection blurRad="12700" stA="0" endPos="28000" dist="5000" dir="5400000" sy="-100000" algn="bl" rotWithShape="0"/>
          </a:effectLst>
          <a:extLst/>
        </p:spPr>
      </p:pic>
      <p:sp>
        <p:nvSpPr>
          <p:cNvPr id="11" name="Text Box 13"/>
          <p:cNvSpPr txBox="1">
            <a:spLocks noChangeArrowheads="1"/>
          </p:cNvSpPr>
          <p:nvPr/>
        </p:nvSpPr>
        <p:spPr bwMode="auto">
          <a:xfrm>
            <a:off x="2073757" y="1757546"/>
            <a:ext cx="3143250" cy="36933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Черновая</a:t>
            </a:r>
            <a:r>
              <a:rPr kumimoji="0" lang="ru-RU"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 </a:t>
            </a:r>
            <a:endParaRPr kumimoji="0" lang="en-US"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p:txBody>
      </p:sp>
      <p:sp>
        <p:nvSpPr>
          <p:cNvPr id="13" name="Text Box 15"/>
          <p:cNvSpPr txBox="1">
            <a:spLocks noChangeArrowheads="1"/>
          </p:cNvSpPr>
          <p:nvPr/>
        </p:nvSpPr>
        <p:spPr bwMode="auto">
          <a:xfrm>
            <a:off x="2268736" y="3243980"/>
            <a:ext cx="3143250" cy="36933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Две границы </a:t>
            </a:r>
            <a:endParaRPr kumimoji="0" lang="en-US"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p:txBody>
      </p:sp>
      <p:sp>
        <p:nvSpPr>
          <p:cNvPr id="14" name="Text Box 16"/>
          <p:cNvSpPr txBox="1">
            <a:spLocks noChangeArrowheads="1"/>
          </p:cNvSpPr>
          <p:nvPr/>
        </p:nvSpPr>
        <p:spPr bwMode="auto">
          <a:xfrm>
            <a:off x="4548386" y="3245387"/>
            <a:ext cx="1727200" cy="646331"/>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Проход на оболочку</a:t>
            </a:r>
            <a:endParaRPr kumimoji="0" lang="en-US"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p:txBody>
      </p:sp>
      <p:sp>
        <p:nvSpPr>
          <p:cNvPr id="16" name="Text Box 14"/>
          <p:cNvSpPr txBox="1">
            <a:spLocks noChangeArrowheads="1"/>
          </p:cNvSpPr>
          <p:nvPr/>
        </p:nvSpPr>
        <p:spPr bwMode="auto">
          <a:xfrm>
            <a:off x="3831233" y="1766804"/>
            <a:ext cx="3143250" cy="36933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Штриховка</a:t>
            </a:r>
            <a:r>
              <a:rPr kumimoji="0" lang="ru-RU"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 </a:t>
            </a:r>
            <a:endParaRPr kumimoji="0" lang="en-US" sz="16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p:txBody>
      </p:sp>
      <p:sp>
        <p:nvSpPr>
          <p:cNvPr id="94227" name="Прямоугольник 11"/>
          <p:cNvSpPr>
            <a:spLocks noChangeArrowheads="1"/>
          </p:cNvSpPr>
          <p:nvPr/>
        </p:nvSpPr>
        <p:spPr bwMode="auto">
          <a:xfrm>
            <a:off x="35496" y="608088"/>
            <a:ext cx="9073008"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Операции 3</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 обработки</a:t>
            </a:r>
          </a:p>
        </p:txBody>
      </p:sp>
      <p:sp>
        <p:nvSpPr>
          <p:cNvPr id="12" name="Прямоугольник 11"/>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2426437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1" name="Picture 2" descr="3"/>
          <p:cNvPicPr>
            <a:picLocks noChangeAspect="1" noChangeArrowheads="1"/>
          </p:cNvPicPr>
          <p:nvPr/>
        </p:nvPicPr>
        <p:blipFill>
          <a:blip r:embed="rId3"/>
          <a:srcRect/>
          <a:stretch>
            <a:fillRect/>
          </a:stretch>
        </p:blipFill>
        <p:spPr bwMode="auto">
          <a:xfrm>
            <a:off x="4860032" y="2261756"/>
            <a:ext cx="3280815" cy="2460611"/>
          </a:xfrm>
          <a:prstGeom prst="rect">
            <a:avLst/>
          </a:prstGeom>
          <a:noFill/>
          <a:ln w="9525">
            <a:noFill/>
            <a:miter lim="800000"/>
            <a:headEnd/>
            <a:tailEnd/>
          </a:ln>
        </p:spPr>
      </p:pic>
      <p:pic>
        <p:nvPicPr>
          <p:cNvPr id="129032" name="Picture 3" descr="2"/>
          <p:cNvPicPr>
            <a:picLocks noChangeAspect="1" noChangeArrowheads="1"/>
          </p:cNvPicPr>
          <p:nvPr/>
        </p:nvPicPr>
        <p:blipFill>
          <a:blip r:embed="rId4"/>
          <a:srcRect/>
          <a:stretch>
            <a:fillRect/>
          </a:stretch>
        </p:blipFill>
        <p:spPr bwMode="auto">
          <a:xfrm>
            <a:off x="741915" y="1027859"/>
            <a:ext cx="3229531" cy="2422148"/>
          </a:xfrm>
          <a:prstGeom prst="rect">
            <a:avLst/>
          </a:prstGeom>
          <a:noFill/>
          <a:ln w="9525">
            <a:noFill/>
            <a:miter lim="800000"/>
            <a:headEnd/>
            <a:tailEnd/>
          </a:ln>
        </p:spPr>
      </p:pic>
      <p:sp>
        <p:nvSpPr>
          <p:cNvPr id="5" name="Rectangle 11"/>
          <p:cNvSpPr>
            <a:spLocks noChangeArrowheads="1"/>
          </p:cNvSpPr>
          <p:nvPr/>
        </p:nvSpPr>
        <p:spPr bwMode="auto">
          <a:xfrm>
            <a:off x="178581" y="3544223"/>
            <a:ext cx="4356198"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403152"/>
                </a:solidFill>
                <a:effectLst/>
                <a:uLnTx/>
                <a:uFillTx/>
                <a:latin typeface="Century Gothic" pitchFamily="34" charset="0"/>
                <a:ea typeface="+mn-ea"/>
                <a:cs typeface="Arial" charset="0"/>
              </a:rPr>
              <a:t>Визуализация обработки может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403152"/>
                </a:solidFill>
                <a:effectLst/>
                <a:uLnTx/>
                <a:uFillTx/>
                <a:latin typeface="Century Gothic" pitchFamily="34" charset="0"/>
                <a:ea typeface="+mn-ea"/>
                <a:cs typeface="Arial" charset="0"/>
              </a:rPr>
              <a:t>производиться по управляющим программам или по выделенным проходам без создания программ</a:t>
            </a:r>
          </a:p>
        </p:txBody>
      </p:sp>
      <p:sp>
        <p:nvSpPr>
          <p:cNvPr id="67590" name="Rectangle 12"/>
          <p:cNvSpPr>
            <a:spLocks noChangeArrowheads="1"/>
          </p:cNvSpPr>
          <p:nvPr/>
        </p:nvSpPr>
        <p:spPr bwMode="auto">
          <a:xfrm>
            <a:off x="4067944" y="960280"/>
            <a:ext cx="4661583" cy="1200329"/>
          </a:xfrm>
          <a:prstGeom prst="rect">
            <a:avLst/>
          </a:prstGeom>
          <a:noFill/>
          <a:ln>
            <a:noFill/>
          </a:ln>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403152"/>
                </a:solidFill>
                <a:effectLst/>
                <a:uLnTx/>
                <a:uFillTx/>
                <a:latin typeface="Century Gothic" pitchFamily="34" charset="0"/>
                <a:ea typeface="+mn-ea"/>
                <a:cs typeface="Arial" charset="0"/>
              </a:rPr>
              <a:t>В визуализаторе реализована возможность последовательного отображения процесса обработки инструментами различной геометрии</a:t>
            </a:r>
          </a:p>
        </p:txBody>
      </p:sp>
      <p:sp>
        <p:nvSpPr>
          <p:cNvPr id="129035" name="Прямоугольник 6"/>
          <p:cNvSpPr>
            <a:spLocks noChangeArrowheads="1"/>
          </p:cNvSpPr>
          <p:nvPr/>
        </p:nvSpPr>
        <p:spPr bwMode="auto">
          <a:xfrm>
            <a:off x="-1" y="521157"/>
            <a:ext cx="9144001"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Визуализация </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2-х и 3-х осевой фрезерной обработки</a:t>
            </a:r>
          </a:p>
        </p:txBody>
      </p:sp>
      <p:sp>
        <p:nvSpPr>
          <p:cNvPr id="7" name="Прямоугольник 6"/>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1740694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9" name="Picture 2" descr="Визуализация2"/>
          <p:cNvPicPr>
            <a:picLocks noChangeAspect="1" noChangeArrowheads="1"/>
          </p:cNvPicPr>
          <p:nvPr/>
        </p:nvPicPr>
        <p:blipFill>
          <a:blip r:embed="rId3"/>
          <a:srcRect/>
          <a:stretch>
            <a:fillRect/>
          </a:stretch>
        </p:blipFill>
        <p:spPr bwMode="auto">
          <a:xfrm>
            <a:off x="5276106" y="1272373"/>
            <a:ext cx="3456384" cy="2592288"/>
          </a:xfrm>
          <a:prstGeom prst="rect">
            <a:avLst/>
          </a:prstGeom>
          <a:noFill/>
          <a:ln w="9525">
            <a:noFill/>
            <a:miter lim="800000"/>
            <a:headEnd/>
            <a:tailEnd/>
          </a:ln>
        </p:spPr>
      </p:pic>
      <p:pic>
        <p:nvPicPr>
          <p:cNvPr id="131080" name="Picture 4" descr="Визуализация1"/>
          <p:cNvPicPr>
            <a:picLocks noChangeAspect="1" noChangeArrowheads="1"/>
          </p:cNvPicPr>
          <p:nvPr/>
        </p:nvPicPr>
        <p:blipFill>
          <a:blip r:embed="rId4"/>
          <a:srcRect/>
          <a:stretch>
            <a:fillRect/>
          </a:stretch>
        </p:blipFill>
        <p:spPr bwMode="auto">
          <a:xfrm>
            <a:off x="427889" y="1944926"/>
            <a:ext cx="3620921" cy="2763763"/>
          </a:xfrm>
          <a:prstGeom prst="rect">
            <a:avLst/>
          </a:prstGeom>
          <a:noFill/>
          <a:ln w="9525">
            <a:noFill/>
            <a:miter lim="800000"/>
            <a:headEnd/>
            <a:tailEnd/>
          </a:ln>
        </p:spPr>
      </p:pic>
      <p:sp>
        <p:nvSpPr>
          <p:cNvPr id="5" name="Rectangle 5"/>
          <p:cNvSpPr>
            <a:spLocks noChangeArrowheads="1"/>
          </p:cNvSpPr>
          <p:nvPr/>
        </p:nvSpPr>
        <p:spPr bwMode="auto">
          <a:xfrm>
            <a:off x="319061" y="1083151"/>
            <a:ext cx="3838575" cy="92333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403152"/>
                </a:solidFill>
                <a:effectLst/>
                <a:uLnTx/>
                <a:uFillTx/>
                <a:latin typeface="Century Gothic" pitchFamily="34" charset="0"/>
                <a:ea typeface="+mn-ea"/>
                <a:cs typeface="Arial" charset="0"/>
              </a:rPr>
              <a:t>Реалистичный процесс отображения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403152"/>
                </a:solidFill>
                <a:effectLst/>
                <a:uLnTx/>
                <a:uFillTx/>
                <a:latin typeface="Century Gothic" pitchFamily="34" charset="0"/>
                <a:ea typeface="+mn-ea"/>
                <a:cs typeface="Arial" charset="0"/>
              </a:rPr>
              <a:t>съема материала фрезой</a:t>
            </a:r>
          </a:p>
        </p:txBody>
      </p:sp>
      <p:sp>
        <p:nvSpPr>
          <p:cNvPr id="6" name="Rectangle 6"/>
          <p:cNvSpPr>
            <a:spLocks noChangeArrowheads="1"/>
          </p:cNvSpPr>
          <p:nvPr/>
        </p:nvSpPr>
        <p:spPr bwMode="auto">
          <a:xfrm>
            <a:off x="4860032" y="3877692"/>
            <a:ext cx="4248472" cy="9233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403152"/>
                </a:solidFill>
                <a:effectLst/>
                <a:uLnTx/>
                <a:uFillTx/>
                <a:latin typeface="Century Gothic" pitchFamily="34" charset="0"/>
                <a:ea typeface="+mn-ea"/>
                <a:cs typeface="Arial" charset="0"/>
              </a:rPr>
              <a:t>Цветовое отображение отклонений результата обработки от исходной модели </a:t>
            </a:r>
          </a:p>
        </p:txBody>
      </p:sp>
      <p:sp>
        <p:nvSpPr>
          <p:cNvPr id="7" name="Прямоугольник 6"/>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
        <p:nvSpPr>
          <p:cNvPr id="9" name="Прямоугольник 6"/>
          <p:cNvSpPr>
            <a:spLocks noChangeArrowheads="1"/>
          </p:cNvSpPr>
          <p:nvPr/>
        </p:nvSpPr>
        <p:spPr bwMode="auto">
          <a:xfrm>
            <a:off x="8" y="605950"/>
            <a:ext cx="9144001"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Визуализация </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2-х и 3-х осевой фрезерной обработки</a:t>
            </a:r>
          </a:p>
        </p:txBody>
      </p:sp>
    </p:spTree>
    <p:extLst>
      <p:ext uri="{BB962C8B-B14F-4D97-AF65-F5344CB8AC3E}">
        <p14:creationId xmlns:p14="http://schemas.microsoft.com/office/powerpoint/2010/main" val="4169059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2" descr="2"/>
          <p:cNvPicPr>
            <a:picLocks noChangeAspect="1" noChangeArrowheads="1"/>
          </p:cNvPicPr>
          <p:nvPr/>
        </p:nvPicPr>
        <p:blipFill>
          <a:blip r:embed="rId3">
            <a:extLst/>
          </a:blip>
          <a:srcRect/>
          <a:stretch>
            <a:fillRect/>
          </a:stretch>
        </p:blipFill>
        <p:spPr bwMode="auto">
          <a:xfrm>
            <a:off x="5796144" y="1097172"/>
            <a:ext cx="3123411" cy="326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p:spPr>
      </p:pic>
      <p:pic>
        <p:nvPicPr>
          <p:cNvPr id="51204" name="Picture 3" descr="поверхности разноцв"/>
          <p:cNvPicPr>
            <a:picLocks noChangeAspect="1" noChangeArrowheads="1"/>
          </p:cNvPicPr>
          <p:nvPr/>
        </p:nvPicPr>
        <p:blipFill>
          <a:blip r:embed="rId4">
            <a:extLst/>
          </a:blip>
          <a:srcRect/>
          <a:stretch>
            <a:fillRect/>
          </a:stretch>
        </p:blipFill>
        <p:spPr bwMode="auto">
          <a:xfrm>
            <a:off x="251520" y="1065724"/>
            <a:ext cx="3024336" cy="325869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p:spPr>
      </p:pic>
      <p:sp>
        <p:nvSpPr>
          <p:cNvPr id="5" name="Rectangle 10"/>
          <p:cNvSpPr>
            <a:spLocks noChangeArrowheads="1"/>
          </p:cNvSpPr>
          <p:nvPr/>
        </p:nvSpPr>
        <p:spPr bwMode="auto">
          <a:xfrm>
            <a:off x="3162724" y="1428887"/>
            <a:ext cx="2663825" cy="2585323"/>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8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Построение траектории, повторяющей топологию </a:t>
            </a:r>
            <a:endParaRPr kumimoji="0" lang="en-US" sz="18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8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a:t>
            </a:r>
            <a:r>
              <a:rPr kumimoji="0" lang="en-US" sz="18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UV</a:t>
            </a:r>
            <a:r>
              <a:rPr kumimoji="0" lang="ru-RU" sz="1800"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-линии) обрабатываемой поверхности или группы поверхностей</a:t>
            </a:r>
          </a:p>
        </p:txBody>
      </p:sp>
      <p:sp>
        <p:nvSpPr>
          <p:cNvPr id="96265" name="Прямоугольник 5"/>
          <p:cNvSpPr>
            <a:spLocks noChangeArrowheads="1"/>
          </p:cNvSpPr>
          <p:nvPr/>
        </p:nvSpPr>
        <p:spPr bwMode="auto">
          <a:xfrm>
            <a:off x="35496" y="578479"/>
            <a:ext cx="9073008"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Стратегии 3</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 </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обработки</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  </a:t>
            </a:r>
            <a:endPar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endParaRPr>
          </a:p>
        </p:txBody>
      </p:sp>
      <p:sp>
        <p:nvSpPr>
          <p:cNvPr id="6" name="Прямоугольник 5"/>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28829447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prstClr val="white"/>
                </a:solidFill>
                <a:latin typeface="Century Gothic" panose="020B0502020202020204" pitchFamily="34" charset="0"/>
              </a:rPr>
              <a:t>CAD/CAM</a:t>
            </a:r>
            <a:r>
              <a:rPr lang="en-US" sz="1600" b="1" dirty="0">
                <a:solidFill>
                  <a:prstClr val="white"/>
                </a:solidFill>
                <a:latin typeface="Century Gothic" panose="020B0502020202020204" pitchFamily="34" charset="0"/>
              </a:rPr>
              <a:t> </a:t>
            </a:r>
            <a:r>
              <a:rPr lang="ru-RU" sz="1600" b="1" dirty="0">
                <a:solidFill>
                  <a:prstClr val="white"/>
                </a:solidFill>
                <a:latin typeface="Century Gothic" panose="020B0502020202020204" pitchFamily="34" charset="0"/>
              </a:rPr>
              <a:t>система ГеММа-3</a:t>
            </a:r>
            <a:r>
              <a:rPr lang="en-US" sz="1600" b="1" dirty="0">
                <a:solidFill>
                  <a:prstClr val="white"/>
                </a:solidFill>
                <a:latin typeface="Century Gothic" panose="020B0502020202020204" pitchFamily="34" charset="0"/>
              </a:rPr>
              <a:t>D</a:t>
            </a:r>
            <a:endParaRPr lang="ru-RU" sz="1600" b="1" dirty="0">
              <a:solidFill>
                <a:prstClr val="white"/>
              </a:solidFill>
              <a:latin typeface="Century Gothic"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58" y="814518"/>
            <a:ext cx="4338438" cy="340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3"/>
          <p:cNvSpPr>
            <a:spLocks noChangeArrowheads="1"/>
          </p:cNvSpPr>
          <p:nvPr/>
        </p:nvSpPr>
        <p:spPr bwMode="auto">
          <a:xfrm>
            <a:off x="4777105" y="821940"/>
            <a:ext cx="3989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ru-RU" b="1" kern="0" dirty="0" smtClean="0">
                <a:solidFill>
                  <a:sysClr val="windowText" lastClr="000000"/>
                </a:solidFill>
                <a:latin typeface="Century Gothic" panose="020B0502020202020204" pitchFamily="34" charset="0"/>
              </a:rPr>
              <a:t>Добавление слоев предварительной обработки в проходы 3-х осевой фрезерной обработки поверхностей</a:t>
            </a: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407" y="2139702"/>
            <a:ext cx="1946671" cy="141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808" y="3240504"/>
            <a:ext cx="1915865" cy="1408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3"/>
          <p:cNvSpPr>
            <a:spLocks noChangeArrowheads="1"/>
          </p:cNvSpPr>
          <p:nvPr/>
        </p:nvSpPr>
        <p:spPr bwMode="auto">
          <a:xfrm>
            <a:off x="125908" y="4152853"/>
            <a:ext cx="50941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ru-RU" b="1" kern="0" dirty="0" smtClean="0">
                <a:solidFill>
                  <a:sysClr val="windowText" lastClr="000000"/>
                </a:solidFill>
                <a:latin typeface="Century Gothic" panose="020B0502020202020204" pitchFamily="34" charset="0"/>
              </a:rPr>
              <a:t>Добавление контрольных поверхностей для автоматического удаления </a:t>
            </a:r>
            <a:r>
              <a:rPr lang="ru-RU" b="1" kern="0" dirty="0" err="1" smtClean="0">
                <a:solidFill>
                  <a:sysClr val="windowText" lastClr="000000"/>
                </a:solidFill>
                <a:latin typeface="Century Gothic" panose="020B0502020202020204" pitchFamily="34" charset="0"/>
              </a:rPr>
              <a:t>зарезов</a:t>
            </a:r>
            <a:endParaRPr lang="ru-RU" b="1" kern="0" dirty="0" smtClean="0">
              <a:solidFill>
                <a:sysClr val="windowText" lastClr="000000"/>
              </a:solidFill>
              <a:latin typeface="Century Gothic" panose="020B0502020202020204" pitchFamily="34" charset="0"/>
            </a:endParaRPr>
          </a:p>
        </p:txBody>
      </p:sp>
      <p:sp>
        <p:nvSpPr>
          <p:cNvPr id="2" name="Прямоугольник 1"/>
          <p:cNvSpPr/>
          <p:nvPr/>
        </p:nvSpPr>
        <p:spPr>
          <a:xfrm>
            <a:off x="2800172" y="493066"/>
            <a:ext cx="3435556" cy="400110"/>
          </a:xfrm>
          <a:prstGeom prst="rect">
            <a:avLst/>
          </a:prstGeom>
        </p:spPr>
        <p:txBody>
          <a:bodyPr wrap="none">
            <a:spAutoFit/>
          </a:bodyPr>
          <a:lstStyle/>
          <a:p>
            <a:pPr lvl="0" algn="ctr" fontAlgn="base">
              <a:spcBef>
                <a:spcPct val="0"/>
              </a:spcBef>
              <a:spcAft>
                <a:spcPct val="0"/>
              </a:spcAft>
              <a:defRPr/>
            </a:pPr>
            <a:r>
              <a:rPr lang="ru-RU" sz="2000" b="1" dirty="0">
                <a:solidFill>
                  <a:srgbClr val="0028DA"/>
                </a:solidFill>
                <a:latin typeface="Century Gothic" pitchFamily="34" charset="0"/>
                <a:cs typeface="Arial" charset="0"/>
              </a:rPr>
              <a:t>Операции 3</a:t>
            </a:r>
            <a:r>
              <a:rPr lang="en-US" sz="2000" b="1" dirty="0">
                <a:solidFill>
                  <a:srgbClr val="0028DA"/>
                </a:solidFill>
                <a:latin typeface="Century Gothic" pitchFamily="34" charset="0"/>
                <a:cs typeface="Arial" charset="0"/>
              </a:rPr>
              <a:t>D</a:t>
            </a:r>
            <a:r>
              <a:rPr lang="ru-RU" sz="2000" b="1" dirty="0">
                <a:solidFill>
                  <a:srgbClr val="0028DA"/>
                </a:solidFill>
                <a:latin typeface="Century Gothic" pitchFamily="34" charset="0"/>
                <a:cs typeface="Arial" charset="0"/>
              </a:rPr>
              <a:t> обработки</a:t>
            </a:r>
          </a:p>
        </p:txBody>
      </p:sp>
    </p:spTree>
    <p:extLst>
      <p:ext uri="{BB962C8B-B14F-4D97-AF65-F5344CB8AC3E}">
        <p14:creationId xmlns:p14="http://schemas.microsoft.com/office/powerpoint/2010/main" val="3978235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J:\a132527.jpg"/>
          <p:cNvPicPr>
            <a:picLocks noChangeAspect="1" noChangeArrowheads="1"/>
          </p:cNvPicPr>
          <p:nvPr/>
        </p:nvPicPr>
        <p:blipFill>
          <a:blip r:embed="rId3">
            <a:extLst/>
          </a:blip>
          <a:srcRect/>
          <a:stretch>
            <a:fillRect/>
          </a:stretch>
        </p:blipFill>
        <p:spPr bwMode="auto">
          <a:xfrm>
            <a:off x="426356" y="1229442"/>
            <a:ext cx="2952328" cy="210747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extLst/>
        </p:spPr>
      </p:pic>
      <p:sp>
        <p:nvSpPr>
          <p:cNvPr id="17419" name="Прямоугольник 7"/>
          <p:cNvSpPr>
            <a:spLocks noChangeArrowheads="1"/>
          </p:cNvSpPr>
          <p:nvPr/>
        </p:nvSpPr>
        <p:spPr bwMode="auto">
          <a:xfrm>
            <a:off x="35496" y="633468"/>
            <a:ext cx="9073008"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Системе ГеММа-3</a:t>
            </a:r>
            <a:r>
              <a:rPr lang="en-US" sz="2000" b="1" dirty="0">
                <a:solidFill>
                  <a:srgbClr val="0028DA"/>
                </a:solidFill>
                <a:latin typeface="Century Gothic" pitchFamily="34" charset="0"/>
              </a:rPr>
              <a:t>D </a:t>
            </a:r>
            <a:r>
              <a:rPr lang="ru-RU" sz="2000" b="1" dirty="0" smtClean="0">
                <a:solidFill>
                  <a:srgbClr val="0028DA"/>
                </a:solidFill>
                <a:latin typeface="Century Gothic" pitchFamily="34" charset="0"/>
              </a:rPr>
              <a:t>30 </a:t>
            </a:r>
            <a:r>
              <a:rPr lang="ru-RU" sz="2000" b="1" dirty="0">
                <a:solidFill>
                  <a:srgbClr val="0028DA"/>
                </a:solidFill>
                <a:latin typeface="Century Gothic" pitchFamily="34" charset="0"/>
              </a:rPr>
              <a:t>лет</a:t>
            </a:r>
          </a:p>
        </p:txBody>
      </p:sp>
      <p:pic>
        <p:nvPicPr>
          <p:cNvPr id="3074" name="Picture 2" descr="J:\35863353.jpg"/>
          <p:cNvPicPr>
            <a:picLocks noChangeAspect="1" noChangeArrowheads="1"/>
          </p:cNvPicPr>
          <p:nvPr/>
        </p:nvPicPr>
        <p:blipFill rotWithShape="1">
          <a:blip r:embed="rId4" cstate="print">
            <a:extLst/>
          </a:blip>
          <a:srcRect t="16173" r="12318"/>
          <a:stretch/>
        </p:blipFill>
        <p:spPr bwMode="auto">
          <a:xfrm>
            <a:off x="5669624" y="1217959"/>
            <a:ext cx="2954609" cy="211895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extLst/>
        </p:spPr>
      </p:pic>
      <p:pic>
        <p:nvPicPr>
          <p:cNvPr id="12294" name="Picture 2"/>
          <p:cNvPicPr>
            <a:picLocks noChangeAspect="1" noChangeArrowheads="1"/>
          </p:cNvPicPr>
          <p:nvPr/>
        </p:nvPicPr>
        <p:blipFill>
          <a:blip r:embed="rId5">
            <a:extLst/>
          </a:blip>
          <a:srcRect/>
          <a:stretch>
            <a:fillRect/>
          </a:stretch>
        </p:blipFill>
        <p:spPr bwMode="auto">
          <a:xfrm rot="16200000">
            <a:off x="3889930" y="3010882"/>
            <a:ext cx="1303855" cy="1955922"/>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sp>
        <p:nvSpPr>
          <p:cNvPr id="7" name="AutoShape 11"/>
          <p:cNvSpPr>
            <a:spLocks noChangeArrowheads="1"/>
          </p:cNvSpPr>
          <p:nvPr/>
        </p:nvSpPr>
        <p:spPr bwMode="auto">
          <a:xfrm rot="2406139">
            <a:off x="4100106" y="1423653"/>
            <a:ext cx="1487487" cy="757237"/>
          </a:xfrm>
          <a:prstGeom prst="curvedDownArrow">
            <a:avLst/>
          </a:prstGeom>
          <a:solidFill>
            <a:schemeClr val="accent6">
              <a:lumMod val="75000"/>
              <a:alpha val="50000"/>
            </a:schemeClr>
          </a:solidFill>
          <a:ln w="19050">
            <a:solidFill>
              <a:schemeClr val="accent6">
                <a:lumMod val="50000"/>
              </a:schemeClr>
            </a:solidFill>
            <a:miter lim="800000"/>
            <a:headEnd/>
            <a:tailEnd/>
          </a:ln>
        </p:spPr>
        <p:txBody>
          <a:bodyPr wrap="none" anchor="ctr"/>
          <a:lstStyle/>
          <a:p>
            <a:pPr algn="ctr">
              <a:defRPr/>
            </a:pPr>
            <a:endParaRPr lang="ru-RU">
              <a:solidFill>
                <a:srgbClr val="FFFF00"/>
              </a:solidFill>
              <a:cs typeface="+mn-cs"/>
            </a:endParaRPr>
          </a:p>
        </p:txBody>
      </p:sp>
      <p:sp>
        <p:nvSpPr>
          <p:cNvPr id="10" name="AutoShape 11"/>
          <p:cNvSpPr>
            <a:spLocks noChangeArrowheads="1"/>
          </p:cNvSpPr>
          <p:nvPr/>
        </p:nvSpPr>
        <p:spPr bwMode="auto">
          <a:xfrm rot="12553976" flipV="1">
            <a:off x="3479076" y="2216846"/>
            <a:ext cx="1533525" cy="949325"/>
          </a:xfrm>
          <a:prstGeom prst="curvedUpArrow">
            <a:avLst/>
          </a:prstGeom>
          <a:solidFill>
            <a:schemeClr val="accent6">
              <a:lumMod val="75000"/>
              <a:alpha val="50000"/>
            </a:schemeClr>
          </a:solidFill>
          <a:ln w="19050">
            <a:solidFill>
              <a:schemeClr val="accent6">
                <a:lumMod val="50000"/>
              </a:schemeClr>
            </a:solidFill>
            <a:miter lim="800000"/>
            <a:headEnd/>
            <a:tailEnd/>
          </a:ln>
        </p:spPr>
        <p:txBody>
          <a:bodyPr wrap="none" anchor="ctr"/>
          <a:lstStyle/>
          <a:p>
            <a:pPr algn="ctr">
              <a:defRPr/>
            </a:pPr>
            <a:endParaRPr lang="ru-RU">
              <a:solidFill>
                <a:srgbClr val="FFFF00"/>
              </a:solidFill>
              <a:cs typeface="+mn-cs"/>
            </a:endParaRPr>
          </a:p>
        </p:txBody>
      </p:sp>
      <p:pic>
        <p:nvPicPr>
          <p:cNvPr id="17424" name="Picture 5" descr="J:\1406_tsagi.png"/>
          <p:cNvPicPr>
            <a:picLocks noChangeAspect="1" noChangeArrowheads="1"/>
          </p:cNvPicPr>
          <p:nvPr/>
        </p:nvPicPr>
        <p:blipFill>
          <a:blip r:embed="rId6"/>
          <a:srcRect/>
          <a:stretch>
            <a:fillRect/>
          </a:stretch>
        </p:blipFill>
        <p:spPr bwMode="auto">
          <a:xfrm rot="10800000" flipH="1" flipV="1">
            <a:off x="6190588" y="3906129"/>
            <a:ext cx="2433637" cy="336550"/>
          </a:xfrm>
          <a:prstGeom prst="rect">
            <a:avLst/>
          </a:prstGeom>
          <a:noFill/>
          <a:ln w="9525">
            <a:noFill/>
            <a:miter lim="800000"/>
            <a:headEnd/>
            <a:tailEnd/>
          </a:ln>
        </p:spPr>
      </p:pic>
      <p:pic>
        <p:nvPicPr>
          <p:cNvPr id="17425" name="Picture 6" descr="J:\chtz.png"/>
          <p:cNvPicPr>
            <a:picLocks noChangeAspect="1" noChangeArrowheads="1"/>
          </p:cNvPicPr>
          <p:nvPr/>
        </p:nvPicPr>
        <p:blipFill>
          <a:blip r:embed="rId7"/>
          <a:srcRect/>
          <a:stretch>
            <a:fillRect/>
          </a:stretch>
        </p:blipFill>
        <p:spPr bwMode="auto">
          <a:xfrm>
            <a:off x="1331648" y="3645779"/>
            <a:ext cx="733425" cy="857250"/>
          </a:xfrm>
          <a:prstGeom prst="rect">
            <a:avLst/>
          </a:prstGeom>
          <a:noFill/>
          <a:ln w="9525">
            <a:noFill/>
            <a:miter lim="800000"/>
            <a:headEnd/>
            <a:tailEnd/>
          </a:ln>
        </p:spPr>
      </p:pic>
      <p:sp>
        <p:nvSpPr>
          <p:cNvPr id="11" name="Прямоугольник 10"/>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18" descr="IMG_3873"/>
          <p:cNvPicPr>
            <a:picLocks noChangeAspect="1" noChangeArrowheads="1"/>
          </p:cNvPicPr>
          <p:nvPr/>
        </p:nvPicPr>
        <p:blipFill>
          <a:blip r:embed="rId3">
            <a:extLst/>
          </a:blip>
          <a:srcRect/>
          <a:stretch>
            <a:fillRect/>
          </a:stretch>
        </p:blipFill>
        <p:spPr bwMode="auto">
          <a:xfrm>
            <a:off x="395595" y="987574"/>
            <a:ext cx="4816353" cy="3612918"/>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a:extLst/>
        </p:spPr>
      </p:pic>
      <p:sp>
        <p:nvSpPr>
          <p:cNvPr id="4" name="Text Box 19"/>
          <p:cNvSpPr txBox="1">
            <a:spLocks noChangeArrowheads="1"/>
          </p:cNvSpPr>
          <p:nvPr/>
        </p:nvSpPr>
        <p:spPr bwMode="auto">
          <a:xfrm>
            <a:off x="5652127" y="1543621"/>
            <a:ext cx="2916113" cy="1477328"/>
          </a:xfrm>
          <a:prstGeom prst="rect">
            <a:avLst/>
          </a:prstGeom>
          <a:noFill/>
          <a:ln w="9525">
            <a:noFill/>
            <a:miter lim="800000"/>
            <a:headEnd/>
            <a:tailEnd/>
          </a:ln>
        </p:spPr>
        <p:txBody>
          <a:bodyPr wrap="square">
            <a:spAutoFit/>
          </a:bodyPr>
          <a:lstStyle/>
          <a:p>
            <a:pPr lvl="0" algn="ctr">
              <a:spcBef>
                <a:spcPct val="50000"/>
              </a:spcBef>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rPr>
              <a:t>Обработка формы для изготовления </a:t>
            </a:r>
            <a:r>
              <a:rPr lang="ru-RU" b="1" dirty="0">
                <a:solidFill>
                  <a:srgbClr val="8064A2">
                    <a:lumMod val="50000"/>
                  </a:srgbClr>
                </a:solidFill>
                <a:latin typeface="Century Gothic" pitchFamily="34" charset="0"/>
              </a:rPr>
              <a:t>лопасти с использованием </a:t>
            </a:r>
            <a:r>
              <a:rPr lang="ru-RU" b="1" dirty="0">
                <a:solidFill>
                  <a:schemeClr val="accent6">
                    <a:lumMod val="75000"/>
                  </a:schemeClr>
                </a:solidFill>
                <a:latin typeface="Century Gothic" pitchFamily="34" charset="0"/>
              </a:rPr>
              <a:t>ГеММа-3</a:t>
            </a:r>
            <a:r>
              <a:rPr lang="en-US" b="1" dirty="0">
                <a:solidFill>
                  <a:schemeClr val="accent6">
                    <a:lumMod val="75000"/>
                  </a:schemeClr>
                </a:solidFill>
                <a:latin typeface="Century Gothic" pitchFamily="34" charset="0"/>
              </a:rPr>
              <a:t>D</a:t>
            </a:r>
            <a:r>
              <a:rPr lang="en-US" b="1" dirty="0">
                <a:solidFill>
                  <a:srgbClr val="8064A2">
                    <a:lumMod val="50000"/>
                  </a:srgbClr>
                </a:solidFill>
                <a:latin typeface="Century Gothic" pitchFamily="34" charset="0"/>
              </a:rPr>
              <a:t> </a:t>
            </a:r>
            <a:endParaRPr kumimoji="0" lang="ru-RU" b="1" i="0" u="none" strike="noStrike" kern="1200" cap="none" spc="0" normalizeH="0" baseline="0" noProof="0" dirty="0">
              <a:ln>
                <a:noFill/>
              </a:ln>
              <a:solidFill>
                <a:srgbClr val="8064A2">
                  <a:lumMod val="50000"/>
                </a:srgbClr>
              </a:solidFill>
              <a:effectLst/>
              <a:uLnTx/>
              <a:uFillTx/>
              <a:latin typeface="Century Gothic" pitchFamily="34" charset="0"/>
            </a:endParaRPr>
          </a:p>
        </p:txBody>
      </p:sp>
      <p:sp>
        <p:nvSpPr>
          <p:cNvPr id="90119" name="Прямоугольник 5"/>
          <p:cNvSpPr>
            <a:spLocks noChangeArrowheads="1"/>
          </p:cNvSpPr>
          <p:nvPr/>
        </p:nvSpPr>
        <p:spPr bwMode="auto">
          <a:xfrm>
            <a:off x="2774985" y="582625"/>
            <a:ext cx="3491880"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Операции 3</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 обработки</a:t>
            </a: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1096928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5652127" y="1543621"/>
            <a:ext cx="2916113" cy="2308324"/>
          </a:xfrm>
          <a:prstGeom prst="rect">
            <a:avLst/>
          </a:prstGeom>
          <a:noFill/>
          <a:ln w="9525">
            <a:noFill/>
            <a:miter lim="800000"/>
            <a:headEnd/>
            <a:tailEnd/>
          </a:ln>
        </p:spPr>
        <p:txBody>
          <a:bodyPr wrap="square">
            <a:spAutoFit/>
          </a:bodyPr>
          <a:lstStyle/>
          <a:p>
            <a:pPr lvl="0" algn="ctr">
              <a:spcBef>
                <a:spcPct val="50000"/>
              </a:spcBef>
              <a:defRPr/>
            </a:pPr>
            <a:r>
              <a:rPr lang="ru-RU" b="1" dirty="0" smtClean="0">
                <a:solidFill>
                  <a:srgbClr val="8064A2">
                    <a:lumMod val="50000"/>
                  </a:srgbClr>
                </a:solidFill>
                <a:latin typeface="Century Gothic" pitchFamily="34" charset="0"/>
              </a:rPr>
              <a:t>Изготовление </a:t>
            </a:r>
            <a:r>
              <a:rPr lang="ru-RU" b="1" dirty="0" err="1">
                <a:solidFill>
                  <a:srgbClr val="8064A2">
                    <a:lumMod val="50000"/>
                  </a:srgbClr>
                </a:solidFill>
                <a:latin typeface="Century Gothic" pitchFamily="34" charset="0"/>
              </a:rPr>
              <a:t>прессформ</a:t>
            </a:r>
            <a:r>
              <a:rPr lang="ru-RU" b="1" dirty="0">
                <a:solidFill>
                  <a:srgbClr val="8064A2">
                    <a:lumMod val="50000"/>
                  </a:srgbClr>
                </a:solidFill>
                <a:latin typeface="Century Gothic" pitchFamily="34" charset="0"/>
              </a:rPr>
              <a:t> для крупногабаритных отливок из </a:t>
            </a:r>
            <a:r>
              <a:rPr lang="ru-RU" b="1" dirty="0" smtClean="0">
                <a:solidFill>
                  <a:srgbClr val="8064A2">
                    <a:lumMod val="50000"/>
                  </a:srgbClr>
                </a:solidFill>
                <a:latin typeface="Century Gothic" pitchFamily="34" charset="0"/>
              </a:rPr>
              <a:t>алюминия с </a:t>
            </a:r>
            <a:r>
              <a:rPr lang="ru-RU" b="1" dirty="0">
                <a:solidFill>
                  <a:srgbClr val="8064A2">
                    <a:lumMod val="50000"/>
                  </a:srgbClr>
                </a:solidFill>
                <a:latin typeface="Century Gothic" pitchFamily="34" charset="0"/>
              </a:rPr>
              <a:t>использованием </a:t>
            </a:r>
            <a:r>
              <a:rPr lang="ru-RU" b="1" dirty="0">
                <a:solidFill>
                  <a:schemeClr val="accent6">
                    <a:lumMod val="75000"/>
                  </a:schemeClr>
                </a:solidFill>
                <a:latin typeface="Century Gothic" pitchFamily="34" charset="0"/>
              </a:rPr>
              <a:t>ГеММа-3</a:t>
            </a:r>
            <a:r>
              <a:rPr lang="en-US" b="1" dirty="0">
                <a:solidFill>
                  <a:schemeClr val="accent6">
                    <a:lumMod val="75000"/>
                  </a:schemeClr>
                </a:solidFill>
                <a:latin typeface="Century Gothic" pitchFamily="34" charset="0"/>
              </a:rPr>
              <a:t>D</a:t>
            </a:r>
            <a:r>
              <a:rPr lang="en-US" b="1" dirty="0">
                <a:solidFill>
                  <a:srgbClr val="8064A2">
                    <a:lumMod val="50000"/>
                  </a:srgbClr>
                </a:solidFill>
                <a:latin typeface="Century Gothic" pitchFamily="34" charset="0"/>
              </a:rPr>
              <a:t> </a:t>
            </a:r>
            <a:r>
              <a:rPr lang="ru-RU" b="1" dirty="0" smtClean="0">
                <a:solidFill>
                  <a:srgbClr val="8064A2">
                    <a:lumMod val="50000"/>
                  </a:srgbClr>
                </a:solidFill>
                <a:latin typeface="Century Gothic" pitchFamily="34" charset="0"/>
              </a:rPr>
              <a:t>                       в  </a:t>
            </a:r>
            <a:r>
              <a:rPr lang="ru-RU" b="1" dirty="0">
                <a:solidFill>
                  <a:srgbClr val="8064A2">
                    <a:lumMod val="50000"/>
                  </a:srgbClr>
                </a:solidFill>
                <a:latin typeface="Century Gothic" pitchFamily="34" charset="0"/>
              </a:rPr>
              <a:t>ООО «НПК Фильтр»  </a:t>
            </a:r>
            <a:r>
              <a:rPr lang="ru-RU" b="1" dirty="0" smtClean="0">
                <a:solidFill>
                  <a:srgbClr val="8064A2">
                    <a:lumMod val="50000"/>
                  </a:srgbClr>
                </a:solidFill>
                <a:latin typeface="Century Gothic" pitchFamily="34" charset="0"/>
              </a:rPr>
              <a:t>                             (</a:t>
            </a:r>
            <a:r>
              <a:rPr lang="ru-RU" b="1" dirty="0">
                <a:solidFill>
                  <a:srgbClr val="8064A2">
                    <a:lumMod val="50000"/>
                  </a:srgbClr>
                </a:solidFill>
                <a:latin typeface="Century Gothic" pitchFamily="34" charset="0"/>
              </a:rPr>
              <a:t>г. Бугуруслан)</a:t>
            </a:r>
            <a:endParaRPr kumimoji="0" lang="ru-RU" b="1" i="0" u="none" strike="noStrike" kern="1200" cap="none" spc="0" normalizeH="0" baseline="0" noProof="0" dirty="0">
              <a:ln>
                <a:noFill/>
              </a:ln>
              <a:solidFill>
                <a:srgbClr val="8064A2">
                  <a:lumMod val="50000"/>
                </a:srgbClr>
              </a:solidFill>
              <a:effectLst/>
              <a:uLnTx/>
              <a:uFillTx/>
              <a:latin typeface="Century Gothic" pitchFamily="34" charset="0"/>
            </a:endParaRPr>
          </a:p>
        </p:txBody>
      </p:sp>
      <p:sp>
        <p:nvSpPr>
          <p:cNvPr id="90119" name="Прямоугольник 5"/>
          <p:cNvSpPr>
            <a:spLocks noChangeArrowheads="1"/>
          </p:cNvSpPr>
          <p:nvPr/>
        </p:nvSpPr>
        <p:spPr bwMode="auto">
          <a:xfrm>
            <a:off x="2774985" y="582625"/>
            <a:ext cx="3491880"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Операции 3</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 обработки</a:t>
            </a: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203598"/>
            <a:ext cx="43656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362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5652120" y="1923678"/>
            <a:ext cx="3312368" cy="9233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Математическая модель и фрагмент управляющей программы </a:t>
            </a:r>
          </a:p>
        </p:txBody>
      </p:sp>
      <p:pic>
        <p:nvPicPr>
          <p:cNvPr id="104454" name="Picture 12" descr="Статор"/>
          <p:cNvPicPr>
            <a:picLocks noChangeAspect="1" noChangeArrowheads="1"/>
          </p:cNvPicPr>
          <p:nvPr/>
        </p:nvPicPr>
        <p:blipFill>
          <a:blip r:embed="rId3"/>
          <a:srcRect/>
          <a:stretch>
            <a:fillRect/>
          </a:stretch>
        </p:blipFill>
        <p:spPr bwMode="auto">
          <a:xfrm>
            <a:off x="539552" y="861477"/>
            <a:ext cx="4896544" cy="3672005"/>
          </a:xfrm>
          <a:prstGeom prst="rect">
            <a:avLst/>
          </a:prstGeom>
          <a:noFill/>
          <a:ln w="9525">
            <a:noFill/>
            <a:miter lim="800000"/>
            <a:headEnd/>
            <a:tailEnd/>
          </a:ln>
        </p:spPr>
      </p:pic>
      <p:sp>
        <p:nvSpPr>
          <p:cNvPr id="104455" name="Прямоугольник 5"/>
          <p:cNvSpPr>
            <a:spLocks noChangeArrowheads="1"/>
          </p:cNvSpPr>
          <p:nvPr/>
        </p:nvSpPr>
        <p:spPr bwMode="auto">
          <a:xfrm>
            <a:off x="467544" y="461367"/>
            <a:ext cx="8100392"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C46FD"/>
                </a:solidFill>
                <a:effectLst/>
                <a:uLnTx/>
                <a:uFillTx/>
                <a:latin typeface="Century Gothic" pitchFamily="34" charset="0"/>
                <a:ea typeface="+mn-ea"/>
                <a:cs typeface="Arial" charset="0"/>
              </a:rPr>
              <a:t>4-</a:t>
            </a:r>
            <a:r>
              <a:rPr kumimoji="0" lang="ru-RU" sz="2000" b="1" i="0" u="none" strike="noStrike" kern="1200" cap="none" spc="0" normalizeH="0" baseline="0" noProof="0" dirty="0">
                <a:ln>
                  <a:noFill/>
                </a:ln>
                <a:solidFill>
                  <a:srgbClr val="0C46FD"/>
                </a:solidFill>
                <a:effectLst/>
                <a:uLnTx/>
                <a:uFillTx/>
                <a:latin typeface="Century Gothic" pitchFamily="34" charset="0"/>
                <a:ea typeface="+mn-ea"/>
                <a:cs typeface="Arial" charset="0"/>
              </a:rPr>
              <a:t>х координатная токарно-фрезерная обработка</a:t>
            </a: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342505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2" descr="DSC00048"/>
          <p:cNvPicPr>
            <a:picLocks noChangeAspect="1" noChangeArrowheads="1"/>
          </p:cNvPicPr>
          <p:nvPr/>
        </p:nvPicPr>
        <p:blipFill>
          <a:blip r:embed="rId3">
            <a:extLst/>
          </a:blip>
          <a:srcRect/>
          <a:stretch>
            <a:fillRect/>
          </a:stretch>
        </p:blipFill>
        <p:spPr bwMode="auto">
          <a:xfrm>
            <a:off x="137293" y="1203598"/>
            <a:ext cx="3840734" cy="293292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a:extLst/>
        </p:spPr>
      </p:pic>
      <p:pic>
        <p:nvPicPr>
          <p:cNvPr id="54276" name="Picture 14" descr="DSC00050"/>
          <p:cNvPicPr>
            <a:picLocks noChangeAspect="1" noChangeArrowheads="1"/>
          </p:cNvPicPr>
          <p:nvPr/>
        </p:nvPicPr>
        <p:blipFill>
          <a:blip r:embed="rId4" cstate="print">
            <a:extLst/>
          </a:blip>
          <a:srcRect/>
          <a:stretch>
            <a:fillRect/>
          </a:stretch>
        </p:blipFill>
        <p:spPr bwMode="auto">
          <a:xfrm>
            <a:off x="6372200" y="1203598"/>
            <a:ext cx="2606804" cy="286179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a:extLst/>
        </p:spPr>
      </p:pic>
      <p:sp>
        <p:nvSpPr>
          <p:cNvPr id="5" name="Text Box 15"/>
          <p:cNvSpPr txBox="1">
            <a:spLocks noChangeArrowheads="1"/>
          </p:cNvSpPr>
          <p:nvPr/>
        </p:nvSpPr>
        <p:spPr bwMode="auto">
          <a:xfrm>
            <a:off x="3953624" y="1757331"/>
            <a:ext cx="2454196" cy="1754326"/>
          </a:xfrm>
          <a:prstGeom prst="rect">
            <a:avLst/>
          </a:prstGeom>
          <a:noFill/>
          <a:ln w="9525">
            <a:noFill/>
            <a:miter lim="800000"/>
            <a:headEnd/>
            <a:tailEnd/>
          </a:ln>
        </p:spPr>
        <p:txBody>
          <a:bodyPr wrap="square">
            <a:spAutoFit/>
          </a:bodyPr>
          <a:lstStyle/>
          <a:p>
            <a:pPr lvl="0" algn="ctr"/>
            <a:r>
              <a:rPr kumimoji="0" lang="ru-RU" sz="1800" b="1" i="0" u="none" strike="noStrike" kern="1200" cap="none" spc="0" normalizeH="0" baseline="0" noProof="0" dirty="0">
                <a:ln>
                  <a:noFill/>
                </a:ln>
                <a:solidFill>
                  <a:srgbClr val="403152"/>
                </a:solidFill>
                <a:effectLst/>
                <a:uLnTx/>
                <a:uFillTx/>
                <a:latin typeface="Century Gothic" pitchFamily="34" charset="0"/>
                <a:ea typeface="+mn-ea"/>
                <a:cs typeface="Arial" charset="0"/>
              </a:rPr>
              <a:t>Детали глубинного бурового </a:t>
            </a:r>
            <a:r>
              <a:rPr lang="ru-RU" b="1" dirty="0" smtClean="0">
                <a:solidFill>
                  <a:srgbClr val="403152"/>
                </a:solidFill>
                <a:latin typeface="Century Gothic" pitchFamily="34" charset="0"/>
              </a:rPr>
              <a:t>снаряда</a:t>
            </a:r>
            <a:r>
              <a:rPr lang="en-US" b="1" dirty="0" smtClean="0">
                <a:solidFill>
                  <a:srgbClr val="403152"/>
                </a:solidFill>
                <a:latin typeface="Century Gothic" pitchFamily="34" charset="0"/>
              </a:rPr>
              <a:t> </a:t>
            </a:r>
            <a:r>
              <a:rPr lang="ru-RU" b="1" dirty="0" smtClean="0">
                <a:solidFill>
                  <a:srgbClr val="403152"/>
                </a:solidFill>
                <a:latin typeface="Century Gothic" pitchFamily="34" charset="0"/>
              </a:rPr>
              <a:t>с </a:t>
            </a:r>
            <a:r>
              <a:rPr lang="ru-RU" b="1" dirty="0">
                <a:solidFill>
                  <a:srgbClr val="403152"/>
                </a:solidFill>
                <a:latin typeface="Century Gothic" pitchFamily="34" charset="0"/>
              </a:rPr>
              <a:t>использованием </a:t>
            </a:r>
            <a:r>
              <a:rPr lang="ru-RU" b="1" dirty="0">
                <a:solidFill>
                  <a:schemeClr val="accent6">
                    <a:lumMod val="75000"/>
                  </a:schemeClr>
                </a:solidFill>
                <a:latin typeface="Century Gothic" pitchFamily="34" charset="0"/>
              </a:rPr>
              <a:t>ГеММа-3</a:t>
            </a:r>
            <a:r>
              <a:rPr lang="en-US" b="1" dirty="0">
                <a:solidFill>
                  <a:schemeClr val="accent6">
                    <a:lumMod val="75000"/>
                  </a:schemeClr>
                </a:solidFill>
                <a:latin typeface="Century Gothic" pitchFamily="34" charset="0"/>
              </a:rPr>
              <a:t>D</a:t>
            </a:r>
            <a:r>
              <a:rPr lang="en-US" b="1" dirty="0">
                <a:solidFill>
                  <a:srgbClr val="403152"/>
                </a:solidFill>
                <a:latin typeface="Century Gothic" pitchFamily="34" charset="0"/>
              </a:rPr>
              <a:t> </a:t>
            </a:r>
            <a:r>
              <a:rPr kumimoji="0" lang="ru-RU" sz="1800" b="1" i="0" u="none" strike="noStrike" kern="1200" cap="none" spc="0" normalizeH="0" baseline="0" noProof="0" dirty="0" smtClean="0">
                <a:ln>
                  <a:noFill/>
                </a:ln>
                <a:solidFill>
                  <a:srgbClr val="403152"/>
                </a:solidFill>
                <a:effectLst/>
                <a:uLnTx/>
                <a:uFillTx/>
                <a:latin typeface="Century Gothic" pitchFamily="34" charset="0"/>
                <a:ea typeface="+mn-ea"/>
                <a:cs typeface="Arial" charset="0"/>
              </a:rPr>
              <a:t> </a:t>
            </a:r>
            <a:endParaRPr kumimoji="0" lang="ru-RU" sz="1800" b="1" i="0" u="none" strike="noStrike" kern="1200" cap="none" spc="0" normalizeH="0" baseline="0" noProof="0" dirty="0">
              <a:ln>
                <a:noFill/>
              </a:ln>
              <a:solidFill>
                <a:srgbClr val="403152"/>
              </a:solidFill>
              <a:effectLst/>
              <a:uLnTx/>
              <a:uFillTx/>
              <a:latin typeface="Century Gothic"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800" b="1" i="0" u="none" strike="noStrike" kern="1200" cap="none" spc="0" normalizeH="0" baseline="0" noProof="0" dirty="0" smtClean="0">
                <a:ln>
                  <a:noFill/>
                </a:ln>
                <a:solidFill>
                  <a:srgbClr val="403152"/>
                </a:solidFill>
                <a:effectLst/>
                <a:uLnTx/>
                <a:uFillTx/>
                <a:latin typeface="Century Gothic" pitchFamily="34" charset="0"/>
                <a:ea typeface="+mn-ea"/>
                <a:cs typeface="Arial" charset="0"/>
              </a:rPr>
              <a:t>ЗАО «</a:t>
            </a:r>
            <a:r>
              <a:rPr kumimoji="0" lang="ru-RU" sz="1800" b="1" i="0" u="none" strike="noStrike" kern="1200" cap="none" spc="0" normalizeH="0" baseline="0" noProof="0" dirty="0" err="1" smtClean="0">
                <a:ln>
                  <a:noFill/>
                </a:ln>
                <a:solidFill>
                  <a:srgbClr val="403152"/>
                </a:solidFill>
                <a:effectLst/>
                <a:uLnTx/>
                <a:uFillTx/>
                <a:latin typeface="Century Gothic" pitchFamily="34" charset="0"/>
                <a:ea typeface="+mn-ea"/>
                <a:cs typeface="Arial" charset="0"/>
              </a:rPr>
              <a:t>ТехноБурСервис</a:t>
            </a:r>
            <a:r>
              <a:rPr kumimoji="0" lang="ru-RU" sz="1800" b="1" i="0" u="none" strike="noStrike" kern="1200" cap="none" spc="0" normalizeH="0" baseline="0" noProof="0" dirty="0" smtClean="0">
                <a:ln>
                  <a:noFill/>
                </a:ln>
                <a:solidFill>
                  <a:srgbClr val="403152"/>
                </a:solidFill>
                <a:effectLst/>
                <a:uLnTx/>
                <a:uFillTx/>
                <a:latin typeface="Century Gothic" pitchFamily="34" charset="0"/>
                <a:ea typeface="+mn-ea"/>
                <a:cs typeface="Arial" charset="0"/>
              </a:rPr>
              <a:t>» </a:t>
            </a:r>
            <a:endParaRPr kumimoji="0" lang="ru-RU" sz="1800" b="1" i="0" u="none" strike="noStrike" kern="1200" cap="none" spc="0" normalizeH="0" baseline="0" noProof="0" dirty="0">
              <a:ln>
                <a:noFill/>
              </a:ln>
              <a:solidFill>
                <a:srgbClr val="403152"/>
              </a:solidFill>
              <a:effectLst/>
              <a:uLnTx/>
              <a:uFillTx/>
              <a:latin typeface="Century Gothic" pitchFamily="34" charset="0"/>
              <a:ea typeface="+mn-ea"/>
              <a:cs typeface="Arial" charset="0"/>
            </a:endParaRPr>
          </a:p>
        </p:txBody>
      </p:sp>
      <p:sp>
        <p:nvSpPr>
          <p:cNvPr id="102409" name="Прямоугольник 5"/>
          <p:cNvSpPr>
            <a:spLocks noChangeArrowheads="1"/>
          </p:cNvSpPr>
          <p:nvPr/>
        </p:nvSpPr>
        <p:spPr bwMode="auto">
          <a:xfrm>
            <a:off x="35496" y="633721"/>
            <a:ext cx="9073008"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4-</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х координатная токарно-фрезерная обработка</a:t>
            </a:r>
          </a:p>
        </p:txBody>
      </p:sp>
      <p:sp>
        <p:nvSpPr>
          <p:cNvPr id="6" name="Прямоугольник 5"/>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3502945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9" descr="4"/>
          <p:cNvPicPr>
            <a:picLocks noChangeAspect="1" noChangeArrowheads="1"/>
          </p:cNvPicPr>
          <p:nvPr/>
        </p:nvPicPr>
        <p:blipFill>
          <a:blip r:embed="rId3" cstate="print">
            <a:extLst/>
          </a:blip>
          <a:srcRect/>
          <a:stretch>
            <a:fillRect/>
          </a:stretch>
        </p:blipFill>
        <p:spPr bwMode="auto">
          <a:xfrm>
            <a:off x="6031172" y="1707655"/>
            <a:ext cx="2704644" cy="2855414"/>
          </a:xfrm>
          <a:prstGeom prst="rect">
            <a:avLst/>
          </a:prstGeom>
          <a:noFill/>
          <a:ln>
            <a:noFill/>
          </a:ln>
          <a:scene3d>
            <a:camera prst="orthographicFront">
              <a:rot lat="0" lon="10800000" rev="0"/>
            </a:camera>
            <a:lightRig rig="threePt" dir="t"/>
          </a:scene3d>
          <a:extLst/>
        </p:spPr>
      </p:pic>
      <p:pic>
        <p:nvPicPr>
          <p:cNvPr id="110599" name="Picture 10" descr="5"/>
          <p:cNvPicPr>
            <a:picLocks noChangeAspect="1" noChangeArrowheads="1"/>
          </p:cNvPicPr>
          <p:nvPr/>
        </p:nvPicPr>
        <p:blipFill>
          <a:blip r:embed="rId4"/>
          <a:srcRect/>
          <a:stretch>
            <a:fillRect/>
          </a:stretch>
        </p:blipFill>
        <p:spPr bwMode="auto">
          <a:xfrm>
            <a:off x="0" y="842965"/>
            <a:ext cx="2339752" cy="2547368"/>
          </a:xfrm>
          <a:prstGeom prst="rect">
            <a:avLst/>
          </a:prstGeom>
          <a:noFill/>
          <a:ln w="9525">
            <a:noFill/>
            <a:miter lim="800000"/>
            <a:headEnd/>
            <a:tailEnd/>
          </a:ln>
        </p:spPr>
      </p:pic>
      <p:pic>
        <p:nvPicPr>
          <p:cNvPr id="110600" name="Picture 11" descr="6"/>
          <p:cNvPicPr>
            <a:picLocks noChangeAspect="1" noChangeArrowheads="1"/>
          </p:cNvPicPr>
          <p:nvPr/>
        </p:nvPicPr>
        <p:blipFill>
          <a:blip r:embed="rId5"/>
          <a:srcRect/>
          <a:stretch>
            <a:fillRect/>
          </a:stretch>
        </p:blipFill>
        <p:spPr bwMode="auto">
          <a:xfrm>
            <a:off x="2627784" y="1131590"/>
            <a:ext cx="2837124" cy="2808312"/>
          </a:xfrm>
          <a:prstGeom prst="rect">
            <a:avLst/>
          </a:prstGeom>
          <a:noFill/>
          <a:ln w="9525">
            <a:noFill/>
            <a:miter lim="800000"/>
            <a:headEnd/>
            <a:tailEnd/>
          </a:ln>
        </p:spPr>
      </p:pic>
      <p:sp>
        <p:nvSpPr>
          <p:cNvPr id="110601" name="Прямоугольник 5"/>
          <p:cNvSpPr>
            <a:spLocks noChangeArrowheads="1"/>
          </p:cNvSpPr>
          <p:nvPr/>
        </p:nvSpPr>
        <p:spPr bwMode="auto">
          <a:xfrm>
            <a:off x="0" y="642908"/>
            <a:ext cx="9144000"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5-ти координатная обработка</a:t>
            </a:r>
          </a:p>
        </p:txBody>
      </p:sp>
      <p:sp>
        <p:nvSpPr>
          <p:cNvPr id="6" name="Прямоугольник 5"/>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794523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2" descr="5D - UV"/>
          <p:cNvPicPr>
            <a:picLocks noChangeAspect="1" noChangeArrowheads="1"/>
          </p:cNvPicPr>
          <p:nvPr/>
        </p:nvPicPr>
        <p:blipFill>
          <a:blip r:embed="rId3"/>
          <a:srcRect/>
          <a:stretch>
            <a:fillRect/>
          </a:stretch>
        </p:blipFill>
        <p:spPr bwMode="auto">
          <a:xfrm>
            <a:off x="287800" y="1188188"/>
            <a:ext cx="2880494" cy="1438803"/>
          </a:xfrm>
          <a:prstGeom prst="rect">
            <a:avLst/>
          </a:prstGeom>
          <a:ln>
            <a:noFill/>
          </a:ln>
          <a:effectLst>
            <a:outerShdw blurRad="190500" algn="tl" rotWithShape="0">
              <a:srgbClr val="000000">
                <a:alpha val="70000"/>
              </a:srgbClr>
            </a:outerShdw>
          </a:effectLst>
          <a:extLst/>
        </p:spPr>
      </p:pic>
      <p:pic>
        <p:nvPicPr>
          <p:cNvPr id="59396" name="Picture 3" descr="5D - Спиараль между кривыми"/>
          <p:cNvPicPr>
            <a:picLocks noChangeAspect="1" noChangeArrowheads="1"/>
          </p:cNvPicPr>
          <p:nvPr/>
        </p:nvPicPr>
        <p:blipFill>
          <a:blip r:embed="rId4"/>
          <a:srcRect b="12709"/>
          <a:stretch>
            <a:fillRect/>
          </a:stretch>
        </p:blipFill>
        <p:spPr bwMode="auto">
          <a:xfrm>
            <a:off x="325324" y="2908348"/>
            <a:ext cx="2842973" cy="1678364"/>
          </a:xfrm>
          <a:prstGeom prst="rect">
            <a:avLst/>
          </a:prstGeom>
          <a:ln>
            <a:noFill/>
          </a:ln>
          <a:effectLst>
            <a:outerShdw blurRad="190500" algn="tl" rotWithShape="0">
              <a:srgbClr val="000000">
                <a:alpha val="70000"/>
              </a:srgbClr>
            </a:outerShdw>
          </a:effectLst>
          <a:extLst/>
        </p:spPr>
      </p:pic>
      <p:pic>
        <p:nvPicPr>
          <p:cNvPr id="59397" name="Picture 4" descr="5D - Спиараль между кривыми Обарботка"/>
          <p:cNvPicPr>
            <a:picLocks noChangeAspect="1" noChangeArrowheads="1"/>
          </p:cNvPicPr>
          <p:nvPr/>
        </p:nvPicPr>
        <p:blipFill>
          <a:blip r:embed="rId5">
            <a:extLst/>
          </a:blip>
          <a:srcRect/>
          <a:stretch>
            <a:fillRect/>
          </a:stretch>
        </p:blipFill>
        <p:spPr bwMode="auto">
          <a:xfrm>
            <a:off x="6677809" y="3003149"/>
            <a:ext cx="2193774" cy="1551625"/>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59398" name="Picture 5" descr="5D - UV обработка"/>
          <p:cNvPicPr>
            <a:picLocks noChangeAspect="1" noChangeArrowheads="1"/>
          </p:cNvPicPr>
          <p:nvPr/>
        </p:nvPicPr>
        <p:blipFill>
          <a:blip r:embed="rId6">
            <a:extLst/>
          </a:blip>
          <a:srcRect/>
          <a:stretch>
            <a:fillRect/>
          </a:stretch>
        </p:blipFill>
        <p:spPr bwMode="auto">
          <a:xfrm>
            <a:off x="7189490" y="1203598"/>
            <a:ext cx="1677788" cy="1592868"/>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sp>
        <p:nvSpPr>
          <p:cNvPr id="7" name="Text Box 13"/>
          <p:cNvSpPr txBox="1">
            <a:spLocks noChangeArrowheads="1"/>
          </p:cNvSpPr>
          <p:nvPr/>
        </p:nvSpPr>
        <p:spPr bwMode="auto">
          <a:xfrm>
            <a:off x="3713385" y="1548314"/>
            <a:ext cx="3135929" cy="64633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Управление вектором фрезы от поверхности</a:t>
            </a:r>
            <a:endParaRPr kumimoji="0" lang="en-US"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p:txBody>
      </p:sp>
      <p:sp>
        <p:nvSpPr>
          <p:cNvPr id="8" name="Text Box 14"/>
          <p:cNvSpPr txBox="1">
            <a:spLocks noChangeArrowheads="1"/>
          </p:cNvSpPr>
          <p:nvPr/>
        </p:nvSpPr>
        <p:spPr bwMode="auto">
          <a:xfrm>
            <a:off x="3668488" y="3356297"/>
            <a:ext cx="2687114" cy="92333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Свободное управление вектором фрезы</a:t>
            </a:r>
            <a:endParaRPr kumimoji="0" lang="en-US"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p:txBody>
      </p:sp>
      <p:sp>
        <p:nvSpPr>
          <p:cNvPr id="112655" name="Прямоугольник 8"/>
          <p:cNvSpPr>
            <a:spLocks noChangeArrowheads="1"/>
          </p:cNvSpPr>
          <p:nvPr/>
        </p:nvSpPr>
        <p:spPr bwMode="auto">
          <a:xfrm>
            <a:off x="9297" y="599291"/>
            <a:ext cx="9144289"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Операции 5</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 </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обработки</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 </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в</a:t>
            </a:r>
            <a:r>
              <a:rPr kumimoji="0" lang="ru-RU" sz="2000" b="1" i="0" u="none" strike="noStrike" kern="1200" cap="none" spc="0" normalizeH="0" noProof="0" dirty="0" smtClean="0">
                <a:ln>
                  <a:noFill/>
                </a:ln>
                <a:solidFill>
                  <a:srgbClr val="0028DA"/>
                </a:solidFill>
                <a:effectLst/>
                <a:uLnTx/>
                <a:uFillTx/>
                <a:latin typeface="Century Gothic" pitchFamily="34" charset="0"/>
                <a:ea typeface="+mn-ea"/>
                <a:cs typeface="Arial" charset="0"/>
              </a:rPr>
              <a:t> ГеММа-3</a:t>
            </a:r>
            <a:r>
              <a:rPr kumimoji="0" lang="en-US" sz="2000" b="1" i="0" u="none" strike="noStrike" kern="1200" cap="none" spc="0" normalizeH="0" noProof="0" dirty="0" smtClean="0">
                <a:ln>
                  <a:noFill/>
                </a:ln>
                <a:solidFill>
                  <a:srgbClr val="0028DA"/>
                </a:solidFill>
                <a:effectLst/>
                <a:uLnTx/>
                <a:uFillTx/>
                <a:latin typeface="Century Gothic" pitchFamily="34" charset="0"/>
                <a:ea typeface="+mn-ea"/>
                <a:cs typeface="Arial" charset="0"/>
              </a:rPr>
              <a:t>D</a:t>
            </a:r>
            <a:endPar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endParaRPr>
          </a:p>
        </p:txBody>
      </p:sp>
      <p:sp>
        <p:nvSpPr>
          <p:cNvPr id="9" name="Прямоугольник 8"/>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3064981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5" name="Прямоугольник 5"/>
          <p:cNvSpPr>
            <a:spLocks noChangeArrowheads="1"/>
          </p:cNvSpPr>
          <p:nvPr/>
        </p:nvSpPr>
        <p:spPr bwMode="auto">
          <a:xfrm>
            <a:off x="0" y="538637"/>
            <a:ext cx="9151944" cy="400110"/>
          </a:xfrm>
          <a:prstGeom prst="rect">
            <a:avLst/>
          </a:prstGeom>
          <a:noFill/>
          <a:ln w="9525">
            <a:noFill/>
            <a:miter lim="800000"/>
            <a:headEnd/>
            <a:tailEnd/>
          </a:ln>
        </p:spPr>
        <p:txBody>
          <a:bodyPr wrap="square">
            <a:spAutoFit/>
          </a:bodyPr>
          <a:lstStyle/>
          <a:p>
            <a:pPr lvl="0" algn="ctr"/>
            <a:r>
              <a:rPr lang="ru-RU" sz="2000" b="1" dirty="0">
                <a:solidFill>
                  <a:srgbClr val="0028DA"/>
                </a:solidFill>
                <a:latin typeface="Century Gothic" pitchFamily="34" charset="0"/>
              </a:rPr>
              <a:t>Твердотельная имитация 5</a:t>
            </a:r>
            <a:r>
              <a:rPr lang="en-US" sz="2000" b="1" dirty="0">
                <a:solidFill>
                  <a:srgbClr val="0028DA"/>
                </a:solidFill>
                <a:latin typeface="Century Gothic" pitchFamily="34" charset="0"/>
              </a:rPr>
              <a:t>D </a:t>
            </a:r>
            <a:r>
              <a:rPr lang="ru-RU" sz="2000" b="1" dirty="0">
                <a:solidFill>
                  <a:srgbClr val="0028DA"/>
                </a:solidFill>
                <a:latin typeface="Century Gothic" pitchFamily="34" charset="0"/>
              </a:rPr>
              <a:t>обработки</a:t>
            </a:r>
          </a:p>
        </p:txBody>
      </p:sp>
      <p:pic>
        <p:nvPicPr>
          <p:cNvPr id="5" name="Рисунок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504" y="2827526"/>
            <a:ext cx="3629732" cy="157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12" y="1007426"/>
            <a:ext cx="3240361" cy="162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1007423"/>
            <a:ext cx="3637772" cy="160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171" y="2827524"/>
            <a:ext cx="3190763" cy="162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Заголовок 1"/>
          <p:cNvSpPr txBox="1">
            <a:spLocks/>
          </p:cNvSpPr>
          <p:nvPr/>
        </p:nvSpPr>
        <p:spPr bwMode="auto">
          <a:xfrm>
            <a:off x="7130784" y="1043426"/>
            <a:ext cx="2022292" cy="324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alibri" pitchFamily="34" charset="0"/>
              </a:defRPr>
            </a:lvl2pPr>
            <a:lvl3pPr algn="l" rtl="0" eaLnBrk="0" fontAlgn="base" hangingPunct="0">
              <a:spcBef>
                <a:spcPct val="0"/>
              </a:spcBef>
              <a:spcAft>
                <a:spcPct val="0"/>
              </a:spcAft>
              <a:defRPr sz="4400">
                <a:solidFill>
                  <a:schemeClr val="tx2"/>
                </a:solidFill>
                <a:latin typeface="Calibri" pitchFamily="34" charset="0"/>
              </a:defRPr>
            </a:lvl3pPr>
            <a:lvl4pPr algn="l" rtl="0" eaLnBrk="0" fontAlgn="base" hangingPunct="0">
              <a:spcBef>
                <a:spcPct val="0"/>
              </a:spcBef>
              <a:spcAft>
                <a:spcPct val="0"/>
              </a:spcAft>
              <a:defRPr sz="4400">
                <a:solidFill>
                  <a:schemeClr val="tx2"/>
                </a:solidFill>
                <a:latin typeface="Calibri" pitchFamily="34" charset="0"/>
              </a:defRPr>
            </a:lvl4pPr>
            <a:lvl5pPr algn="l" rtl="0" eaLnBrk="0" fontAlgn="base" hangingPunct="0">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800" b="1" i="0" u="none" strike="noStrike" kern="1200" cap="none" spc="0" normalizeH="0" baseline="0" noProof="0" dirty="0" smtClean="0">
                <a:ln>
                  <a:noFill/>
                </a:ln>
                <a:solidFill>
                  <a:srgbClr val="002060"/>
                </a:solidFill>
                <a:effectLst/>
                <a:uLnTx/>
                <a:uFillTx/>
                <a:latin typeface="Century Gothic" panose="020B0502020202020204" pitchFamily="34" charset="0"/>
              </a:rPr>
              <a:t>Визуализация программ фрезерной обработки, включая 5D обработку, с возможностью создания STL моделей обработанной заготовки </a:t>
            </a:r>
            <a:endParaRPr kumimoji="0" lang="ru-RU" sz="1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Прямоугольник 9"/>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965794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3" name="Picture 2" descr="1"/>
          <p:cNvPicPr>
            <a:picLocks noChangeAspect="1" noChangeArrowheads="1"/>
          </p:cNvPicPr>
          <p:nvPr/>
        </p:nvPicPr>
        <p:blipFill>
          <a:blip r:embed="rId3"/>
          <a:srcRect/>
          <a:stretch>
            <a:fillRect/>
          </a:stretch>
        </p:blipFill>
        <p:spPr bwMode="auto">
          <a:xfrm>
            <a:off x="4139952" y="938587"/>
            <a:ext cx="4707530" cy="3528392"/>
          </a:xfrm>
          <a:prstGeom prst="rect">
            <a:avLst/>
          </a:prstGeom>
          <a:noFill/>
          <a:ln w="9525">
            <a:noFill/>
            <a:miter lim="800000"/>
            <a:headEnd/>
            <a:tailEnd/>
          </a:ln>
        </p:spPr>
      </p:pic>
      <p:pic>
        <p:nvPicPr>
          <p:cNvPr id="114694" name="Picture 3" descr="01"/>
          <p:cNvPicPr>
            <a:picLocks noChangeAspect="1" noChangeArrowheads="1"/>
          </p:cNvPicPr>
          <p:nvPr/>
        </p:nvPicPr>
        <p:blipFill>
          <a:blip r:embed="rId4"/>
          <a:srcRect/>
          <a:stretch>
            <a:fillRect/>
          </a:stretch>
        </p:blipFill>
        <p:spPr bwMode="auto">
          <a:xfrm>
            <a:off x="179520" y="1539147"/>
            <a:ext cx="3455987" cy="2327275"/>
          </a:xfrm>
          <a:prstGeom prst="rect">
            <a:avLst/>
          </a:prstGeom>
          <a:noFill/>
          <a:ln w="9525">
            <a:noFill/>
            <a:miter lim="800000"/>
            <a:headEnd/>
            <a:tailEnd/>
          </a:ln>
        </p:spPr>
      </p:pic>
      <p:sp>
        <p:nvSpPr>
          <p:cNvPr id="114695" name="Прямоугольник 5"/>
          <p:cNvSpPr>
            <a:spLocks noChangeArrowheads="1"/>
          </p:cNvSpPr>
          <p:nvPr/>
        </p:nvSpPr>
        <p:spPr bwMode="auto">
          <a:xfrm>
            <a:off x="2195736" y="538475"/>
            <a:ext cx="4751734"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C46FD"/>
                </a:solidFill>
                <a:effectLst/>
                <a:uLnTx/>
                <a:uFillTx/>
                <a:latin typeface="Century Gothic" pitchFamily="34" charset="0"/>
                <a:ea typeface="+mn-ea"/>
                <a:cs typeface="Arial" charset="0"/>
              </a:rPr>
              <a:t>Операции 5</a:t>
            </a:r>
            <a:r>
              <a:rPr kumimoji="0" lang="en-US" sz="2000" b="1" i="0" u="none" strike="noStrike" kern="1200" cap="none" spc="0" normalizeH="0" baseline="0" noProof="0" dirty="0">
                <a:ln>
                  <a:noFill/>
                </a:ln>
                <a:solidFill>
                  <a:srgbClr val="0C46FD"/>
                </a:solidFill>
                <a:effectLst/>
                <a:uLnTx/>
                <a:uFillTx/>
                <a:latin typeface="Century Gothic" pitchFamily="34" charset="0"/>
                <a:ea typeface="+mn-ea"/>
                <a:cs typeface="Arial" charset="0"/>
              </a:rPr>
              <a:t>D</a:t>
            </a:r>
            <a:r>
              <a:rPr kumimoji="0" lang="ru-RU" sz="2000" b="1" i="0" u="none" strike="noStrike" kern="1200" cap="none" spc="0" normalizeH="0" baseline="0" noProof="0" dirty="0">
                <a:ln>
                  <a:noFill/>
                </a:ln>
                <a:solidFill>
                  <a:srgbClr val="0C46FD"/>
                </a:solidFill>
                <a:effectLst/>
                <a:uLnTx/>
                <a:uFillTx/>
                <a:latin typeface="Century Gothic" pitchFamily="34" charset="0"/>
                <a:ea typeface="+mn-ea"/>
                <a:cs typeface="Arial" charset="0"/>
              </a:rPr>
              <a:t> обработки</a:t>
            </a: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575589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1" name="Picture 2" descr="2"/>
          <p:cNvPicPr>
            <a:picLocks noChangeAspect="1" noChangeArrowheads="1"/>
          </p:cNvPicPr>
          <p:nvPr/>
        </p:nvPicPr>
        <p:blipFill>
          <a:blip r:embed="rId3"/>
          <a:srcRect/>
          <a:stretch>
            <a:fillRect/>
          </a:stretch>
        </p:blipFill>
        <p:spPr bwMode="auto">
          <a:xfrm>
            <a:off x="1331648" y="1059582"/>
            <a:ext cx="4680545" cy="3511156"/>
          </a:xfrm>
          <a:prstGeom prst="rect">
            <a:avLst/>
          </a:prstGeom>
          <a:noFill/>
          <a:ln w="9525">
            <a:noFill/>
            <a:miter lim="800000"/>
            <a:headEnd/>
            <a:tailEnd/>
          </a:ln>
        </p:spPr>
      </p:pic>
      <p:pic>
        <p:nvPicPr>
          <p:cNvPr id="116742" name="Picture 3" descr="02"/>
          <p:cNvPicPr>
            <a:picLocks noChangeAspect="1" noChangeArrowheads="1"/>
          </p:cNvPicPr>
          <p:nvPr/>
        </p:nvPicPr>
        <p:blipFill>
          <a:blip r:embed="rId4"/>
          <a:srcRect/>
          <a:stretch>
            <a:fillRect/>
          </a:stretch>
        </p:blipFill>
        <p:spPr bwMode="auto">
          <a:xfrm>
            <a:off x="4755270" y="2550684"/>
            <a:ext cx="2969828" cy="1997830"/>
          </a:xfrm>
          <a:prstGeom prst="rect">
            <a:avLst/>
          </a:prstGeom>
          <a:noFill/>
          <a:ln w="9525">
            <a:noFill/>
            <a:miter lim="800000"/>
            <a:headEnd/>
            <a:tailEnd/>
          </a:ln>
        </p:spPr>
      </p:pic>
      <p:sp>
        <p:nvSpPr>
          <p:cNvPr id="116743" name="Прямоугольник 5"/>
          <p:cNvSpPr>
            <a:spLocks noChangeArrowheads="1"/>
          </p:cNvSpPr>
          <p:nvPr/>
        </p:nvSpPr>
        <p:spPr bwMode="auto">
          <a:xfrm>
            <a:off x="0" y="552666"/>
            <a:ext cx="9144000"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Операции 5</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 обработки</a:t>
            </a: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3308315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9" descr="DSC01971"/>
          <p:cNvPicPr>
            <a:picLocks noChangeAspect="1" noChangeArrowheads="1"/>
          </p:cNvPicPr>
          <p:nvPr/>
        </p:nvPicPr>
        <p:blipFill>
          <a:blip r:embed="rId3">
            <a:extLst/>
          </a:blip>
          <a:srcRect/>
          <a:stretch>
            <a:fillRect/>
          </a:stretch>
        </p:blipFill>
        <p:spPr bwMode="auto">
          <a:xfrm>
            <a:off x="899593" y="1174601"/>
            <a:ext cx="2564006" cy="341825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a:extLst/>
        </p:spPr>
      </p:pic>
      <p:pic>
        <p:nvPicPr>
          <p:cNvPr id="155655" name="Picture 10"/>
          <p:cNvPicPr>
            <a:picLocks noChangeAspect="1" noChangeArrowheads="1"/>
          </p:cNvPicPr>
          <p:nvPr/>
        </p:nvPicPr>
        <p:blipFill>
          <a:blip r:embed="rId4"/>
          <a:srcRect/>
          <a:stretch>
            <a:fillRect/>
          </a:stretch>
        </p:blipFill>
        <p:spPr bwMode="auto">
          <a:xfrm>
            <a:off x="4572000" y="1174826"/>
            <a:ext cx="4277626" cy="3421502"/>
          </a:xfrm>
          <a:prstGeom prst="rect">
            <a:avLst/>
          </a:prstGeom>
          <a:noFill/>
          <a:ln w="9525">
            <a:noFill/>
            <a:miter lim="800000"/>
            <a:headEnd/>
            <a:tailEnd/>
          </a:ln>
        </p:spPr>
      </p:pic>
      <p:sp>
        <p:nvSpPr>
          <p:cNvPr id="6" name="Text Box 12"/>
          <p:cNvSpPr txBox="1">
            <a:spLocks noChangeArrowheads="1"/>
          </p:cNvSpPr>
          <p:nvPr/>
        </p:nvSpPr>
        <p:spPr bwMode="auto">
          <a:xfrm>
            <a:off x="4601537" y="1419626"/>
            <a:ext cx="2331393" cy="830997"/>
          </a:xfrm>
          <a:prstGeom prst="rect">
            <a:avLst/>
          </a:prstGeom>
          <a:noFill/>
          <a:ln w="9525">
            <a:noFill/>
            <a:miter lim="800000"/>
            <a:headEnd/>
            <a:tailEnd/>
          </a:ln>
          <a:effectLst/>
        </p:spPr>
        <p:txBody>
          <a:bodyPr wrap="square">
            <a:spAutoFit/>
          </a:bodyPr>
          <a:lstStyle/>
          <a:p>
            <a:pPr lvl="0" algn="ctr">
              <a:defRPr/>
            </a:pPr>
            <a:r>
              <a:rPr lang="ru-RU" sz="1600" b="1" dirty="0" smtClean="0">
                <a:solidFill>
                  <a:srgbClr val="8064A2">
                    <a:lumMod val="50000"/>
                  </a:srgbClr>
                </a:solidFill>
                <a:latin typeface="Century Gothic" pitchFamily="34" charset="0"/>
              </a:rPr>
              <a:t>Изделие «Водило</a:t>
            </a:r>
            <a:r>
              <a:rPr lang="ru-RU" sz="1600" b="1" dirty="0">
                <a:solidFill>
                  <a:srgbClr val="8064A2">
                    <a:lumMod val="50000"/>
                  </a:srgbClr>
                </a:solidFill>
                <a:latin typeface="Century Gothic" pitchFamily="34" charset="0"/>
              </a:rPr>
              <a:t>» ОАО </a:t>
            </a:r>
            <a:r>
              <a:rPr lang="ru-RU" sz="1600" b="1" dirty="0" smtClean="0">
                <a:solidFill>
                  <a:srgbClr val="8064A2">
                    <a:lumMod val="50000"/>
                  </a:srgbClr>
                </a:solidFill>
                <a:latin typeface="Century Gothic" pitchFamily="34" charset="0"/>
              </a:rPr>
              <a:t>«</a:t>
            </a:r>
            <a:r>
              <a:rPr lang="ru-RU" sz="1600" b="1" dirty="0" err="1" smtClean="0">
                <a:solidFill>
                  <a:srgbClr val="8064A2">
                    <a:lumMod val="50000"/>
                  </a:srgbClr>
                </a:solidFill>
                <a:latin typeface="Century Gothic" pitchFamily="34" charset="0"/>
              </a:rPr>
              <a:t>Техноприбор</a:t>
            </a:r>
            <a:r>
              <a:rPr lang="ru-RU" sz="1600" b="1" dirty="0" smtClean="0">
                <a:solidFill>
                  <a:srgbClr val="8064A2">
                    <a:lumMod val="50000"/>
                  </a:srgbClr>
                </a:solidFill>
                <a:latin typeface="Century Gothic" pitchFamily="34" charset="0"/>
              </a:rPr>
              <a:t>»  (</a:t>
            </a:r>
            <a:r>
              <a:rPr lang="ru-RU" sz="1600" b="1" dirty="0">
                <a:solidFill>
                  <a:srgbClr val="8064A2">
                    <a:lumMod val="50000"/>
                  </a:srgbClr>
                </a:solidFill>
                <a:latin typeface="Century Gothic" pitchFamily="34" charset="0"/>
              </a:rPr>
              <a:t>г. С-Петербург)</a:t>
            </a:r>
          </a:p>
        </p:txBody>
      </p:sp>
      <p:sp>
        <p:nvSpPr>
          <p:cNvPr id="155657" name="Прямоугольник 6"/>
          <p:cNvSpPr>
            <a:spLocks noChangeArrowheads="1"/>
          </p:cNvSpPr>
          <p:nvPr/>
        </p:nvSpPr>
        <p:spPr bwMode="auto">
          <a:xfrm>
            <a:off x="0" y="623296"/>
            <a:ext cx="9144000" cy="400110"/>
          </a:xfrm>
          <a:prstGeom prst="rect">
            <a:avLst/>
          </a:prstGeom>
          <a:noFill/>
          <a:ln w="9525">
            <a:noFill/>
            <a:miter lim="800000"/>
            <a:headEnd/>
            <a:tailEnd/>
          </a:ln>
        </p:spPr>
        <p:txBody>
          <a:bodyPr wrap="square">
            <a:spAutoFit/>
          </a:bodyPr>
          <a:lstStyle/>
          <a:p>
            <a:pPr lvl="0" algn="ctr"/>
            <a:r>
              <a:rPr lang="ru-RU" sz="2000" b="1" dirty="0">
                <a:solidFill>
                  <a:srgbClr val="0028DA"/>
                </a:solidFill>
                <a:latin typeface="Century Gothic" pitchFamily="34" charset="0"/>
              </a:rPr>
              <a:t>5-ти координатная обработка с 5-ти координатной </a:t>
            </a:r>
            <a:r>
              <a:rPr lang="ru-RU" sz="2000" b="1" dirty="0" smtClean="0">
                <a:solidFill>
                  <a:srgbClr val="0028DA"/>
                </a:solidFill>
                <a:latin typeface="Century Gothic" pitchFamily="34" charset="0"/>
              </a:rPr>
              <a:t>коррекцией</a:t>
            </a:r>
            <a:endParaRPr lang="ru-RU" sz="2000" b="1" dirty="0">
              <a:solidFill>
                <a:srgbClr val="0028DA"/>
              </a:solidFill>
              <a:latin typeface="Century Gothic" pitchFamily="34" charset="0"/>
            </a:endParaRPr>
          </a:p>
        </p:txBody>
      </p:sp>
      <p:sp>
        <p:nvSpPr>
          <p:cNvPr id="7" name="Прямоугольник 6"/>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651355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Прямоугольник 3"/>
          <p:cNvSpPr>
            <a:spLocks noChangeArrowheads="1"/>
          </p:cNvSpPr>
          <p:nvPr/>
        </p:nvSpPr>
        <p:spPr bwMode="auto">
          <a:xfrm>
            <a:off x="107504" y="545670"/>
            <a:ext cx="9001000" cy="400110"/>
          </a:xfrm>
          <a:prstGeom prst="rect">
            <a:avLst/>
          </a:prstGeom>
          <a:noFill/>
          <a:ln w="9525">
            <a:noFill/>
            <a:miter lim="800000"/>
            <a:headEnd/>
            <a:tailEnd/>
          </a:ln>
        </p:spPr>
        <p:txBody>
          <a:bodyPr wrap="square">
            <a:spAutoFit/>
          </a:bodyPr>
          <a:lstStyle/>
          <a:p>
            <a:r>
              <a:rPr lang="ru-RU" sz="2000" b="1" dirty="0">
                <a:solidFill>
                  <a:srgbClr val="0028DA"/>
                </a:solidFill>
                <a:latin typeface="Century Gothic" pitchFamily="34" charset="0"/>
              </a:rPr>
              <a:t>Основное назначение системы </a:t>
            </a:r>
          </a:p>
        </p:txBody>
      </p:sp>
      <p:sp>
        <p:nvSpPr>
          <p:cNvPr id="13314" name="Заголовок 1"/>
          <p:cNvSpPr>
            <a:spLocks/>
          </p:cNvSpPr>
          <p:nvPr/>
        </p:nvSpPr>
        <p:spPr bwMode="auto">
          <a:xfrm>
            <a:off x="107504" y="915570"/>
            <a:ext cx="4032448" cy="3383855"/>
          </a:xfrm>
          <a:prstGeom prst="rect">
            <a:avLst/>
          </a:prstGeom>
          <a:noFill/>
          <a:ln w="9525">
            <a:noFill/>
            <a:miter lim="800000"/>
            <a:headEnd/>
            <a:tailEnd/>
          </a:ln>
        </p:spPr>
        <p:txBody>
          <a:bodyPr anchor="ctr"/>
          <a:lstStyle/>
          <a:p>
            <a:r>
              <a:rPr lang="ru-RU" sz="2000" b="1" dirty="0" smtClean="0">
                <a:solidFill>
                  <a:srgbClr val="403152"/>
                </a:solidFill>
                <a:latin typeface="Century Gothic" pitchFamily="34" charset="0"/>
              </a:rPr>
              <a:t>- построение </a:t>
            </a:r>
            <a:r>
              <a:rPr lang="ru-RU" sz="2000" b="1" dirty="0">
                <a:solidFill>
                  <a:srgbClr val="403152"/>
                </a:solidFill>
                <a:latin typeface="Century Gothic" pitchFamily="34" charset="0"/>
              </a:rPr>
              <a:t>или импорт математической модели </a:t>
            </a:r>
            <a:r>
              <a:rPr lang="ru-RU" sz="2000" b="1" dirty="0" smtClean="0">
                <a:solidFill>
                  <a:srgbClr val="403152"/>
                </a:solidFill>
                <a:latin typeface="Century Gothic" pitchFamily="34" charset="0"/>
              </a:rPr>
              <a:t>изделия;</a:t>
            </a:r>
          </a:p>
          <a:p>
            <a:endParaRPr lang="ru-RU" sz="2000" b="1" dirty="0" smtClean="0">
              <a:solidFill>
                <a:srgbClr val="403152"/>
              </a:solidFill>
              <a:latin typeface="Century Gothic" pitchFamily="34" charset="0"/>
            </a:endParaRPr>
          </a:p>
          <a:p>
            <a:r>
              <a:rPr lang="ru-RU" sz="2000" b="1" dirty="0">
                <a:solidFill>
                  <a:srgbClr val="403152"/>
                </a:solidFill>
                <a:latin typeface="Century Gothic" pitchFamily="34" charset="0"/>
              </a:rPr>
              <a:t>-</a:t>
            </a:r>
            <a:r>
              <a:rPr lang="ru-RU" sz="2000" b="1" dirty="0" smtClean="0">
                <a:solidFill>
                  <a:srgbClr val="403152"/>
                </a:solidFill>
                <a:latin typeface="Century Gothic" pitchFamily="34" charset="0"/>
              </a:rPr>
              <a:t> создание </a:t>
            </a:r>
            <a:r>
              <a:rPr lang="ru-RU" sz="2000" b="1" dirty="0">
                <a:solidFill>
                  <a:srgbClr val="403152"/>
                </a:solidFill>
                <a:latin typeface="Century Gothic" pitchFamily="34" charset="0"/>
              </a:rPr>
              <a:t>управляющих программ для </a:t>
            </a:r>
            <a:r>
              <a:rPr lang="ru-RU" sz="2000" b="1" dirty="0" smtClean="0">
                <a:solidFill>
                  <a:srgbClr val="403152"/>
                </a:solidFill>
                <a:latin typeface="Century Gothic" pitchFamily="34" charset="0"/>
              </a:rPr>
              <a:t>изготовления изделия </a:t>
            </a:r>
            <a:r>
              <a:rPr lang="ru-RU" sz="2000" b="1" dirty="0">
                <a:solidFill>
                  <a:srgbClr val="403152"/>
                </a:solidFill>
                <a:latin typeface="Century Gothic" pitchFamily="34" charset="0"/>
              </a:rPr>
              <a:t>на станках с </a:t>
            </a:r>
            <a:r>
              <a:rPr lang="ru-RU" sz="2000" b="1" dirty="0" smtClean="0">
                <a:solidFill>
                  <a:srgbClr val="403152"/>
                </a:solidFill>
                <a:latin typeface="Century Gothic" pitchFamily="34" charset="0"/>
              </a:rPr>
              <a:t>ЧПУ.</a:t>
            </a:r>
            <a:endParaRPr lang="ru-RU" sz="2000" b="1" dirty="0">
              <a:solidFill>
                <a:srgbClr val="403152"/>
              </a:solidFill>
              <a:latin typeface="Century Gothic" pitchFamily="34" charset="0"/>
            </a:endParaRPr>
          </a:p>
        </p:txBody>
      </p:sp>
      <p:pic>
        <p:nvPicPr>
          <p:cNvPr id="19462" name="Picture 3" descr="2Dобработка"/>
          <p:cNvPicPr>
            <a:picLocks noChangeAspect="1" noChangeArrowheads="1"/>
          </p:cNvPicPr>
          <p:nvPr/>
        </p:nvPicPr>
        <p:blipFill>
          <a:blip r:embed="rId3"/>
          <a:srcRect/>
          <a:stretch>
            <a:fillRect/>
          </a:stretch>
        </p:blipFill>
        <p:spPr bwMode="auto">
          <a:xfrm>
            <a:off x="4211640" y="987425"/>
            <a:ext cx="4313237" cy="3416300"/>
          </a:xfrm>
          <a:prstGeom prst="rect">
            <a:avLst/>
          </a:prstGeom>
          <a:noFill/>
          <a:ln w="9525">
            <a:noFill/>
            <a:miter lim="800000"/>
            <a:headEnd/>
            <a:tailEnd/>
          </a:ln>
        </p:spPr>
      </p:pic>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3" name="Picture 11"/>
          <p:cNvPicPr>
            <a:picLocks noChangeAspect="1" noChangeArrowheads="1"/>
          </p:cNvPicPr>
          <p:nvPr/>
        </p:nvPicPr>
        <p:blipFill>
          <a:blip r:embed="rId3"/>
          <a:srcRect/>
          <a:stretch>
            <a:fillRect/>
          </a:stretch>
        </p:blipFill>
        <p:spPr bwMode="auto">
          <a:xfrm>
            <a:off x="393124" y="843558"/>
            <a:ext cx="4968074" cy="3695104"/>
          </a:xfrm>
          <a:prstGeom prst="rect">
            <a:avLst/>
          </a:prstGeom>
          <a:noFill/>
          <a:ln w="9525">
            <a:noFill/>
            <a:miter lim="800000"/>
            <a:headEnd/>
            <a:tailEnd/>
          </a:ln>
        </p:spPr>
      </p:pic>
      <p:sp>
        <p:nvSpPr>
          <p:cNvPr id="124934" name="Прямоугольник 4"/>
          <p:cNvSpPr>
            <a:spLocks noChangeArrowheads="1"/>
          </p:cNvSpPr>
          <p:nvPr/>
        </p:nvSpPr>
        <p:spPr bwMode="auto">
          <a:xfrm>
            <a:off x="1259632" y="504025"/>
            <a:ext cx="6696744"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Обработка винта спрямляющего аппарата</a:t>
            </a:r>
          </a:p>
        </p:txBody>
      </p:sp>
      <p:sp>
        <p:nvSpPr>
          <p:cNvPr id="7" name="Text Box 11"/>
          <p:cNvSpPr txBox="1">
            <a:spLocks noChangeArrowheads="1"/>
          </p:cNvSpPr>
          <p:nvPr/>
        </p:nvSpPr>
        <p:spPr bwMode="auto">
          <a:xfrm>
            <a:off x="5670517" y="2514002"/>
            <a:ext cx="3203575" cy="92333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Контроль обработки в редакторе управляющих программ</a:t>
            </a: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4034654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1" name="Прямоугольник 4"/>
          <p:cNvSpPr>
            <a:spLocks noChangeArrowheads="1"/>
          </p:cNvSpPr>
          <p:nvPr/>
        </p:nvSpPr>
        <p:spPr bwMode="auto">
          <a:xfrm>
            <a:off x="0" y="522830"/>
            <a:ext cx="9144000" cy="400110"/>
          </a:xfrm>
          <a:prstGeom prst="rect">
            <a:avLst/>
          </a:prstGeom>
          <a:noFill/>
          <a:ln w="9525">
            <a:noFill/>
            <a:miter lim="800000"/>
            <a:headEnd/>
            <a:tailEnd/>
          </a:ln>
        </p:spPr>
        <p:txBody>
          <a:bodyPr wrap="square">
            <a:spAutoFit/>
          </a:bodyPr>
          <a:lstStyle/>
          <a:p>
            <a:pPr lvl="0" algn="ctr"/>
            <a:r>
              <a:rPr lang="ru-RU" sz="2000" b="1" dirty="0" smtClean="0">
                <a:solidFill>
                  <a:srgbClr val="0028DA"/>
                </a:solidFill>
                <a:latin typeface="Century Gothic" pitchFamily="34" charset="0"/>
              </a:rPr>
              <a:t>Использование стратегий  «</a:t>
            </a:r>
            <a:r>
              <a:rPr lang="en-US" sz="2000" b="1" dirty="0" err="1">
                <a:solidFill>
                  <a:srgbClr val="0028DA"/>
                </a:solidFill>
                <a:latin typeface="Century Gothic" pitchFamily="34" charset="0"/>
              </a:rPr>
              <a:t>ModuleWorks</a:t>
            </a:r>
            <a:r>
              <a:rPr lang="en-US" sz="2000" b="1" dirty="0">
                <a:solidFill>
                  <a:srgbClr val="0028DA"/>
                </a:solidFill>
                <a:latin typeface="Century Gothic" pitchFamily="34" charset="0"/>
              </a:rPr>
              <a:t>»</a:t>
            </a:r>
            <a:endParaRPr kumimoji="0" lang="ru-RU" sz="2000" b="1" i="0" u="none" strike="noStrike" kern="1200" cap="none" spc="0" normalizeH="0" baseline="0" noProof="0" dirty="0">
              <a:ln>
                <a:noFill/>
              </a:ln>
              <a:solidFill>
                <a:srgbClr val="0028DA"/>
              </a:solidFill>
              <a:effectLst/>
              <a:uLnTx/>
              <a:uFillTx/>
              <a:latin typeface="Century Gothic" pitchFamily="34" charset="0"/>
            </a:endParaRPr>
          </a:p>
        </p:txBody>
      </p:sp>
      <p:pic>
        <p:nvPicPr>
          <p:cNvPr id="9" name="Рисунок 8"/>
          <p:cNvPicPr/>
          <p:nvPr/>
        </p:nvPicPr>
        <p:blipFill>
          <a:blip r:embed="rId3">
            <a:extLst>
              <a:ext uri="{28A0092B-C50C-407E-A947-70E740481C1C}">
                <a14:useLocalDpi xmlns:a14="http://schemas.microsoft.com/office/drawing/2010/main" val="0"/>
              </a:ext>
            </a:extLst>
          </a:blip>
          <a:srcRect/>
          <a:stretch>
            <a:fillRect/>
          </a:stretch>
        </p:blipFill>
        <p:spPr bwMode="auto">
          <a:xfrm>
            <a:off x="13265" y="987575"/>
            <a:ext cx="2670795" cy="1598925"/>
          </a:xfrm>
          <a:prstGeom prst="rect">
            <a:avLst/>
          </a:prstGeom>
          <a:noFill/>
          <a:ln>
            <a:noFill/>
          </a:ln>
        </p:spPr>
      </p:pic>
      <p:pic>
        <p:nvPicPr>
          <p:cNvPr id="10" name="Рисунок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05" y="2715768"/>
            <a:ext cx="2670795" cy="1440160"/>
          </a:xfrm>
          <a:prstGeom prst="rect">
            <a:avLst/>
          </a:prstGeom>
          <a:noFill/>
          <a:ln>
            <a:noFill/>
          </a:ln>
        </p:spPr>
      </p:pic>
      <p:pic>
        <p:nvPicPr>
          <p:cNvPr id="11" name="Рисунок 10"/>
          <p:cNvPicPr/>
          <p:nvPr/>
        </p:nvPicPr>
        <p:blipFill>
          <a:blip r:embed="rId5">
            <a:extLst>
              <a:ext uri="{28A0092B-C50C-407E-A947-70E740481C1C}">
                <a14:useLocalDpi xmlns:a14="http://schemas.microsoft.com/office/drawing/2010/main" val="0"/>
              </a:ext>
            </a:extLst>
          </a:blip>
          <a:srcRect/>
          <a:stretch>
            <a:fillRect/>
          </a:stretch>
        </p:blipFill>
        <p:spPr bwMode="auto">
          <a:xfrm>
            <a:off x="2771800" y="987574"/>
            <a:ext cx="1800200" cy="1598925"/>
          </a:xfrm>
          <a:prstGeom prst="rect">
            <a:avLst/>
          </a:prstGeom>
          <a:noFill/>
          <a:ln>
            <a:noFill/>
          </a:ln>
        </p:spPr>
      </p:pic>
      <p:pic>
        <p:nvPicPr>
          <p:cNvPr id="12" name="Рисунок 1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6624" y="2715771"/>
            <a:ext cx="1445376" cy="1728191"/>
          </a:xfrm>
          <a:prstGeom prst="rect">
            <a:avLst/>
          </a:prstGeom>
          <a:noFill/>
          <a:ln>
            <a:noFill/>
          </a:ln>
        </p:spPr>
      </p:pic>
      <p:sp>
        <p:nvSpPr>
          <p:cNvPr id="3" name="Прямоугольник 2"/>
          <p:cNvSpPr/>
          <p:nvPr/>
        </p:nvSpPr>
        <p:spPr>
          <a:xfrm>
            <a:off x="4499993" y="928901"/>
            <a:ext cx="4644404" cy="3648691"/>
          </a:xfrm>
          <a:prstGeom prst="rect">
            <a:avLst/>
          </a:prstGeom>
        </p:spPr>
        <p:txBody>
          <a:bodyPr wrap="square">
            <a:spAutoFit/>
          </a:bodyPr>
          <a:lstStyle/>
          <a:p>
            <a:pPr algn="just">
              <a:lnSpc>
                <a:spcPct val="107000"/>
              </a:lnSpc>
              <a:spcAft>
                <a:spcPts val="0"/>
              </a:spcAft>
            </a:pPr>
            <a:r>
              <a:rPr lang="ru-RU" b="1" dirty="0" smtClean="0">
                <a:solidFill>
                  <a:srgbClr val="002060"/>
                </a:solidFill>
                <a:latin typeface="Century Gothic" panose="020B0502020202020204" pitchFamily="34" charset="0"/>
                <a:ea typeface="Calibri" panose="020F0502020204030204" pitchFamily="34" charset="0"/>
              </a:rPr>
              <a:t>Позволяют эффективно применять:</a:t>
            </a:r>
          </a:p>
          <a:p>
            <a:pPr marL="285750" indent="-285750" algn="just">
              <a:lnSpc>
                <a:spcPct val="107000"/>
              </a:lnSpc>
              <a:spcAft>
                <a:spcPts val="0"/>
              </a:spcAft>
              <a:buFont typeface="Arial" panose="020B0604020202020204" pitchFamily="34" charset="0"/>
              <a:buChar char="•"/>
            </a:pPr>
            <a:r>
              <a:rPr lang="ru-RU" b="1" dirty="0" smtClean="0">
                <a:solidFill>
                  <a:srgbClr val="002060"/>
                </a:solidFill>
                <a:latin typeface="Century Gothic" panose="020B0502020202020204" pitchFamily="34" charset="0"/>
                <a:ea typeface="Calibri" panose="020F0502020204030204" pitchFamily="34" charset="0"/>
              </a:rPr>
              <a:t>высокоскоростное фрезерование</a:t>
            </a:r>
            <a:r>
              <a:rPr lang="ru-RU" b="1" dirty="0">
                <a:solidFill>
                  <a:srgbClr val="002060"/>
                </a:solidFill>
                <a:latin typeface="Century Gothic" panose="020B0502020202020204" pitchFamily="34" charset="0"/>
                <a:ea typeface="Calibri" panose="020F0502020204030204" pitchFamily="34" charset="0"/>
              </a:rPr>
              <a:t>;</a:t>
            </a:r>
            <a:endParaRPr lang="ru-RU" b="1" dirty="0" smtClean="0">
              <a:solidFill>
                <a:srgbClr val="002060"/>
              </a:solidFill>
              <a:latin typeface="Century Gothic" panose="020B0502020202020204" pitchFamily="34" charset="0"/>
              <a:ea typeface="Calibri" panose="020F0502020204030204" pitchFamily="34" charset="0"/>
            </a:endParaRPr>
          </a:p>
          <a:p>
            <a:pPr marL="285750" indent="-285750" algn="just">
              <a:lnSpc>
                <a:spcPct val="107000"/>
              </a:lnSpc>
              <a:spcAft>
                <a:spcPts val="0"/>
              </a:spcAft>
              <a:buFont typeface="Arial" panose="020B0604020202020204" pitchFamily="34" charset="0"/>
              <a:buChar char="•"/>
            </a:pPr>
            <a:r>
              <a:rPr lang="ru-RU" b="1" dirty="0" smtClean="0">
                <a:solidFill>
                  <a:srgbClr val="002060"/>
                </a:solidFill>
                <a:latin typeface="Century Gothic" panose="020B0502020202020204" pitchFamily="34" charset="0"/>
                <a:ea typeface="Calibri" panose="020F0502020204030204" pitchFamily="34" charset="0"/>
              </a:rPr>
              <a:t>вихревую </a:t>
            </a:r>
            <a:r>
              <a:rPr lang="ru-RU" b="1" dirty="0">
                <a:solidFill>
                  <a:srgbClr val="002060"/>
                </a:solidFill>
                <a:latin typeface="Century Gothic" panose="020B0502020202020204" pitchFamily="34" charset="0"/>
                <a:ea typeface="Calibri" panose="020F0502020204030204" pitchFamily="34" charset="0"/>
              </a:rPr>
              <a:t>обработку;</a:t>
            </a:r>
          </a:p>
          <a:p>
            <a:pPr marL="285750" indent="-285750" algn="just">
              <a:lnSpc>
                <a:spcPct val="107000"/>
              </a:lnSpc>
              <a:spcAft>
                <a:spcPts val="0"/>
              </a:spcAft>
              <a:buFont typeface="Arial" panose="020B0604020202020204" pitchFamily="34" charset="0"/>
              <a:buChar char="•"/>
            </a:pPr>
            <a:r>
              <a:rPr lang="ru-RU" b="1" dirty="0" smtClean="0">
                <a:solidFill>
                  <a:srgbClr val="002060"/>
                </a:solidFill>
                <a:latin typeface="Century Gothic" panose="020B0502020202020204" pitchFamily="34" charset="0"/>
                <a:ea typeface="Calibri" panose="020F0502020204030204" pitchFamily="34" charset="0"/>
              </a:rPr>
              <a:t>различные </a:t>
            </a:r>
            <a:r>
              <a:rPr lang="ru-RU" b="1" dirty="0">
                <a:solidFill>
                  <a:srgbClr val="002060"/>
                </a:solidFill>
                <a:latin typeface="Century Gothic" panose="020B0502020202020204" pitchFamily="34" charset="0"/>
                <a:ea typeface="Calibri" panose="020F0502020204030204" pitchFamily="34" charset="0"/>
              </a:rPr>
              <a:t>способы управления осью инструмента;</a:t>
            </a:r>
          </a:p>
          <a:p>
            <a:pPr marL="285750" indent="-285750" algn="just">
              <a:lnSpc>
                <a:spcPct val="107000"/>
              </a:lnSpc>
              <a:spcAft>
                <a:spcPts val="0"/>
              </a:spcAft>
              <a:buFont typeface="Arial" panose="020B0604020202020204" pitchFamily="34" charset="0"/>
              <a:buChar char="•"/>
            </a:pPr>
            <a:r>
              <a:rPr lang="ru-RU" b="1" dirty="0" smtClean="0">
                <a:solidFill>
                  <a:srgbClr val="002060"/>
                </a:solidFill>
                <a:latin typeface="Century Gothic" panose="020B0502020202020204" pitchFamily="34" charset="0"/>
                <a:ea typeface="Calibri" panose="020F0502020204030204" pitchFamily="34" charset="0"/>
              </a:rPr>
              <a:t>управление </a:t>
            </a:r>
            <a:r>
              <a:rPr lang="ru-RU" b="1" dirty="0">
                <a:solidFill>
                  <a:srgbClr val="002060"/>
                </a:solidFill>
                <a:latin typeface="Century Gothic" panose="020B0502020202020204" pitchFamily="34" charset="0"/>
                <a:ea typeface="Calibri" panose="020F0502020204030204" pitchFamily="34" charset="0"/>
              </a:rPr>
              <a:t>расположением точек траектории и вектора инструмента; </a:t>
            </a:r>
          </a:p>
          <a:p>
            <a:pPr marL="285750" indent="-285750" algn="just">
              <a:lnSpc>
                <a:spcPct val="107000"/>
              </a:lnSpc>
              <a:spcAft>
                <a:spcPts val="0"/>
              </a:spcAft>
              <a:buFont typeface="Arial" panose="020B0604020202020204" pitchFamily="34" charset="0"/>
              <a:buChar char="•"/>
            </a:pPr>
            <a:r>
              <a:rPr lang="ru-RU" b="1" dirty="0" smtClean="0">
                <a:solidFill>
                  <a:srgbClr val="002060"/>
                </a:solidFill>
                <a:latin typeface="Century Gothic" panose="020B0502020202020204" pitchFamily="34" charset="0"/>
                <a:ea typeface="Calibri" panose="020F0502020204030204" pitchFamily="34" charset="0"/>
              </a:rPr>
              <a:t>широкий </a:t>
            </a:r>
            <a:r>
              <a:rPr lang="ru-RU" b="1" dirty="0">
                <a:solidFill>
                  <a:srgbClr val="002060"/>
                </a:solidFill>
                <a:latin typeface="Century Gothic" panose="020B0502020202020204" pitchFamily="34" charset="0"/>
                <a:ea typeface="Calibri" panose="020F0502020204030204" pitchFamily="34" charset="0"/>
              </a:rPr>
              <a:t>функционал </a:t>
            </a:r>
            <a:r>
              <a:rPr lang="ru-RU" b="1" dirty="0" err="1">
                <a:solidFill>
                  <a:srgbClr val="002060"/>
                </a:solidFill>
                <a:latin typeface="Century Gothic" panose="020B0502020202020204" pitchFamily="34" charset="0"/>
                <a:ea typeface="Calibri" panose="020F0502020204030204" pitchFamily="34" charset="0"/>
              </a:rPr>
              <a:t>вспомогат</a:t>
            </a:r>
            <a:r>
              <a:rPr lang="ru-RU" b="1" dirty="0">
                <a:solidFill>
                  <a:srgbClr val="002060"/>
                </a:solidFill>
                <a:latin typeface="Century Gothic" panose="020B0502020202020204" pitchFamily="34" charset="0"/>
                <a:ea typeface="Calibri" panose="020F0502020204030204" pitchFamily="34" charset="0"/>
              </a:rPr>
              <a:t>. перемещений (подводов, отводов и переходов инструмента);</a:t>
            </a:r>
          </a:p>
          <a:p>
            <a:pPr marL="285750" indent="-285750" algn="just">
              <a:lnSpc>
                <a:spcPct val="107000"/>
              </a:lnSpc>
              <a:spcAft>
                <a:spcPts val="0"/>
              </a:spcAft>
              <a:buFont typeface="Arial" panose="020B0604020202020204" pitchFamily="34" charset="0"/>
              <a:buChar char="•"/>
            </a:pPr>
            <a:r>
              <a:rPr lang="ru-RU" b="1" dirty="0" smtClean="0">
                <a:solidFill>
                  <a:srgbClr val="002060"/>
                </a:solidFill>
                <a:latin typeface="Century Gothic" panose="020B0502020202020204" pitchFamily="34" charset="0"/>
                <a:ea typeface="Calibri" panose="020F0502020204030204" pitchFamily="34" charset="0"/>
              </a:rPr>
              <a:t>многое-многое </a:t>
            </a:r>
            <a:r>
              <a:rPr lang="ru-RU" b="1" dirty="0">
                <a:solidFill>
                  <a:srgbClr val="002060"/>
                </a:solidFill>
                <a:latin typeface="Century Gothic" panose="020B0502020202020204" pitchFamily="34" charset="0"/>
                <a:ea typeface="Calibri" panose="020F0502020204030204" pitchFamily="34" charset="0"/>
              </a:rPr>
              <a:t>другое.</a:t>
            </a:r>
            <a:endParaRPr lang="ru-RU" b="1" dirty="0">
              <a:solidFill>
                <a:srgbClr val="002060"/>
              </a:solidFill>
              <a:effectLst/>
              <a:latin typeface="Century Gothic" panose="020B0502020202020204" pitchFamily="34" charset="0"/>
              <a:ea typeface="Calibri" panose="020F0502020204030204" pitchFamily="34" charset="0"/>
            </a:endParaRPr>
          </a:p>
        </p:txBody>
      </p:sp>
      <p:sp>
        <p:nvSpPr>
          <p:cNvPr id="8" name="Прямоугольник 7"/>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3628608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10" descr="P1010018"/>
          <p:cNvPicPr>
            <a:picLocks noChangeAspect="1" noChangeArrowheads="1"/>
          </p:cNvPicPr>
          <p:nvPr/>
        </p:nvPicPr>
        <p:blipFill>
          <a:blip r:embed="rId3">
            <a:extLst/>
          </a:blip>
          <a:srcRect/>
          <a:stretch>
            <a:fillRect/>
          </a:stretch>
        </p:blipFill>
        <p:spPr bwMode="auto">
          <a:xfrm>
            <a:off x="323528" y="1400543"/>
            <a:ext cx="2539250" cy="185825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a:extLst/>
        </p:spPr>
      </p:pic>
      <p:sp>
        <p:nvSpPr>
          <p:cNvPr id="118791" name="Прямоугольник 4"/>
          <p:cNvSpPr>
            <a:spLocks noChangeArrowheads="1"/>
          </p:cNvSpPr>
          <p:nvPr/>
        </p:nvSpPr>
        <p:spPr bwMode="auto">
          <a:xfrm>
            <a:off x="0" y="692364"/>
            <a:ext cx="9144000" cy="400110"/>
          </a:xfrm>
          <a:prstGeom prst="rect">
            <a:avLst/>
          </a:prstGeom>
          <a:noFill/>
          <a:ln w="9525">
            <a:noFill/>
            <a:miter lim="800000"/>
            <a:headEnd/>
            <a:tailEnd/>
          </a:ln>
        </p:spPr>
        <p:txBody>
          <a:bodyPr wrap="square">
            <a:spAutoFit/>
          </a:bodyPr>
          <a:lstStyle/>
          <a:p>
            <a:pPr lvl="0" algn="ctr"/>
            <a:r>
              <a:rPr kumimoji="0" lang="ru-RU" sz="2000" b="1" i="0" u="none" strike="noStrike" kern="1200" cap="none" spc="0" normalizeH="0" baseline="0" noProof="0" dirty="0">
                <a:ln>
                  <a:noFill/>
                </a:ln>
                <a:solidFill>
                  <a:srgbClr val="0028DA"/>
                </a:solidFill>
                <a:effectLst/>
                <a:uLnTx/>
                <a:uFillTx/>
                <a:latin typeface="Century Gothic" pitchFamily="34" charset="0"/>
              </a:rPr>
              <a:t>Примеры </a:t>
            </a:r>
            <a:r>
              <a:rPr lang="en-US" sz="2000" b="1" dirty="0" smtClean="0">
                <a:solidFill>
                  <a:srgbClr val="0028DA"/>
                </a:solidFill>
                <a:latin typeface="Century Gothic" pitchFamily="34" charset="0"/>
              </a:rPr>
              <a:t>5D</a:t>
            </a:r>
            <a:r>
              <a:rPr lang="ru-RU" sz="2000" b="1" dirty="0" smtClean="0">
                <a:solidFill>
                  <a:srgbClr val="0028DA"/>
                </a:solidFill>
                <a:latin typeface="Century Gothic" pitchFamily="34" charset="0"/>
              </a:rPr>
              <a:t> </a:t>
            </a:r>
            <a:r>
              <a:rPr kumimoji="0" lang="ru-RU" sz="2000" b="1" i="0" u="none" strike="noStrike" kern="1200" cap="none" spc="0" normalizeH="0" baseline="0" noProof="0" dirty="0" smtClean="0">
                <a:ln>
                  <a:noFill/>
                </a:ln>
                <a:solidFill>
                  <a:srgbClr val="0028DA"/>
                </a:solidFill>
                <a:effectLst/>
                <a:uLnTx/>
                <a:uFillTx/>
                <a:latin typeface="Century Gothic" pitchFamily="34" charset="0"/>
              </a:rPr>
              <a:t>обработки деталей в ГеММа-3</a:t>
            </a:r>
            <a:r>
              <a:rPr kumimoji="0" lang="en-US" sz="2000" b="1" i="0" u="none" strike="noStrike" kern="1200" cap="none" spc="0" normalizeH="0" baseline="0" noProof="0" dirty="0" smtClean="0">
                <a:ln>
                  <a:noFill/>
                </a:ln>
                <a:solidFill>
                  <a:srgbClr val="0028DA"/>
                </a:solidFill>
                <a:effectLst/>
                <a:uLnTx/>
                <a:uFillTx/>
                <a:latin typeface="Century Gothic" pitchFamily="34" charset="0"/>
              </a:rPr>
              <a:t>D</a:t>
            </a:r>
            <a:endParaRPr kumimoji="0" lang="ru-RU" sz="2000" b="1" i="0" u="none" strike="noStrike" kern="1200" cap="none" spc="0" normalizeH="0" baseline="0" noProof="0" dirty="0">
              <a:ln>
                <a:noFill/>
              </a:ln>
              <a:solidFill>
                <a:srgbClr val="0028DA"/>
              </a:solidFill>
              <a:effectLst/>
              <a:uLnTx/>
              <a:uFillTx/>
              <a:latin typeface="Century Gothic" pitchFamily="34" charset="0"/>
            </a:endParaRPr>
          </a:p>
        </p:txBody>
      </p:sp>
      <p:sp>
        <p:nvSpPr>
          <p:cNvPr id="2" name="Прямоугольник 1"/>
          <p:cNvSpPr/>
          <p:nvPr/>
        </p:nvSpPr>
        <p:spPr>
          <a:xfrm>
            <a:off x="358713" y="3474827"/>
            <a:ext cx="2160240" cy="646331"/>
          </a:xfrm>
          <a:prstGeom prst="rect">
            <a:avLst/>
          </a:prstGeom>
        </p:spPr>
        <p:txBody>
          <a:bodyPr wrap="square">
            <a:spAutoFit/>
          </a:bodyPr>
          <a:lstStyle/>
          <a:p>
            <a:pPr lvl="0" algn="ctr">
              <a:defRPr/>
            </a:pPr>
            <a:r>
              <a:rPr lang="ru-RU" b="1" dirty="0">
                <a:solidFill>
                  <a:srgbClr val="8064A2">
                    <a:lumMod val="50000"/>
                  </a:srgbClr>
                </a:solidFill>
                <a:latin typeface="Century Gothic" pitchFamily="34" charset="0"/>
              </a:rPr>
              <a:t>Титановое </a:t>
            </a:r>
            <a:r>
              <a:rPr lang="ru-RU" b="1" dirty="0" err="1">
                <a:solidFill>
                  <a:srgbClr val="8064A2">
                    <a:lumMod val="50000"/>
                  </a:srgbClr>
                </a:solidFill>
                <a:latin typeface="Century Gothic" pitchFamily="34" charset="0"/>
              </a:rPr>
              <a:t>моноколесо</a:t>
            </a:r>
            <a:endParaRPr lang="ru-RU" b="1" dirty="0">
              <a:solidFill>
                <a:srgbClr val="8064A2">
                  <a:lumMod val="50000"/>
                </a:srgbClr>
              </a:solidFill>
              <a:latin typeface="Century Gothic" pitchFamily="34" charset="0"/>
            </a:endParaRPr>
          </a:p>
        </p:txBody>
      </p:sp>
      <p:pic>
        <p:nvPicPr>
          <p:cNvPr id="6" name="Picture 11" descr="P1010006"/>
          <p:cNvPicPr>
            <a:picLocks noChangeAspect="1" noChangeArrowheads="1"/>
          </p:cNvPicPr>
          <p:nvPr/>
        </p:nvPicPr>
        <p:blipFill rotWithShape="1">
          <a:blip r:embed="rId4">
            <a:extLst/>
          </a:blip>
          <a:srcRect l="2344" t="2058" r="10844" b="2398"/>
          <a:stretch/>
        </p:blipFill>
        <p:spPr bwMode="auto">
          <a:xfrm>
            <a:off x="3563888" y="1400541"/>
            <a:ext cx="2304256" cy="190219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a:extLst/>
        </p:spPr>
      </p:pic>
      <p:pic>
        <p:nvPicPr>
          <p:cNvPr id="7" name="Picture 10" descr="P1010060"/>
          <p:cNvPicPr>
            <a:picLocks noChangeAspect="1" noChangeArrowheads="1"/>
          </p:cNvPicPr>
          <p:nvPr/>
        </p:nvPicPr>
        <p:blipFill>
          <a:blip r:embed="rId5">
            <a:extLst/>
          </a:blip>
          <a:srcRect/>
          <a:stretch>
            <a:fillRect/>
          </a:stretch>
        </p:blipFill>
        <p:spPr bwMode="auto">
          <a:xfrm>
            <a:off x="6660232" y="1419622"/>
            <a:ext cx="1783376" cy="237836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a:extLst/>
        </p:spPr>
      </p:pic>
      <p:sp>
        <p:nvSpPr>
          <p:cNvPr id="8" name="Text Box 11"/>
          <p:cNvSpPr txBox="1">
            <a:spLocks noChangeArrowheads="1"/>
          </p:cNvSpPr>
          <p:nvPr/>
        </p:nvSpPr>
        <p:spPr bwMode="auto">
          <a:xfrm>
            <a:off x="3491880" y="3494019"/>
            <a:ext cx="2952750" cy="92333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err="1">
                <a:ln>
                  <a:noFill/>
                </a:ln>
                <a:solidFill>
                  <a:srgbClr val="8064A2">
                    <a:lumMod val="50000"/>
                  </a:srgbClr>
                </a:solidFill>
                <a:effectLst/>
                <a:uLnTx/>
                <a:uFillTx/>
                <a:latin typeface="Century Gothic" pitchFamily="34" charset="0"/>
                <a:ea typeface="+mn-ea"/>
                <a:cs typeface="Arial" charset="0"/>
              </a:rPr>
              <a:t>Моноколесо</a:t>
            </a: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 </a:t>
            </a:r>
            <a:r>
              <a:rPr kumimoji="0" lang="ru-RU" b="1" i="0" u="none" strike="noStrike" kern="1200" cap="none" spc="0" normalizeH="0" baseline="0" noProof="0" dirty="0" smtClean="0">
                <a:ln>
                  <a:noFill/>
                </a:ln>
                <a:solidFill>
                  <a:srgbClr val="8064A2">
                    <a:lumMod val="50000"/>
                  </a:srgbClr>
                </a:solidFill>
                <a:effectLst/>
                <a:uLnTx/>
                <a:uFillTx/>
                <a:latin typeface="Century Gothic" pitchFamily="34" charset="0"/>
                <a:ea typeface="+mn-ea"/>
                <a:cs typeface="Arial" charset="0"/>
              </a:rPr>
              <a:t>с </a:t>
            </a:r>
            <a:r>
              <a:rPr kumimoji="0" lang="ru-RU" b="1" i="0" u="none" strike="noStrike" kern="1200" cap="none" spc="0" normalizeH="0" baseline="0" noProof="0" dirty="0" err="1">
                <a:ln>
                  <a:noFill/>
                </a:ln>
                <a:solidFill>
                  <a:srgbClr val="8064A2">
                    <a:lumMod val="50000"/>
                  </a:srgbClr>
                </a:solidFill>
                <a:effectLst/>
                <a:uLnTx/>
                <a:uFillTx/>
                <a:latin typeface="Century Gothic" pitchFamily="34" charset="0"/>
                <a:ea typeface="+mn-ea"/>
                <a:cs typeface="Arial" charset="0"/>
              </a:rPr>
              <a:t>широкохордными</a:t>
            </a: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 лопатками</a:t>
            </a:r>
          </a:p>
        </p:txBody>
      </p:sp>
      <p:sp>
        <p:nvSpPr>
          <p:cNvPr id="9" name="Прямоугольник 8"/>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31039640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Токарные резцы"/>
          <p:cNvPicPr>
            <a:picLocks noChangeAspect="1" noChangeArrowheads="1"/>
          </p:cNvPicPr>
          <p:nvPr/>
        </p:nvPicPr>
        <p:blipFill>
          <a:blip r:embed="rId3"/>
          <a:srcRect/>
          <a:stretch>
            <a:fillRect/>
          </a:stretch>
        </p:blipFill>
        <p:spPr bwMode="auto">
          <a:xfrm>
            <a:off x="5602505" y="1500841"/>
            <a:ext cx="3541503" cy="2002367"/>
          </a:xfrm>
          <a:prstGeom prst="rect">
            <a:avLst/>
          </a:prstGeom>
          <a:ln>
            <a:noFill/>
          </a:ln>
          <a:effectLst>
            <a:outerShdw blurRad="190500" algn="tl" rotWithShape="0">
              <a:srgbClr val="000000">
                <a:alpha val="70000"/>
              </a:srgbClr>
            </a:outerShdw>
          </a:effectLst>
          <a:extLst/>
        </p:spPr>
      </p:pic>
      <p:pic>
        <p:nvPicPr>
          <p:cNvPr id="49166" name="Picture 3" descr="Токарные резьба"/>
          <p:cNvPicPr>
            <a:picLocks noChangeAspect="1" noChangeArrowheads="1"/>
          </p:cNvPicPr>
          <p:nvPr/>
        </p:nvPicPr>
        <p:blipFill>
          <a:blip r:embed="rId4"/>
          <a:srcRect/>
          <a:stretch>
            <a:fillRect/>
          </a:stretch>
        </p:blipFill>
        <p:spPr bwMode="auto">
          <a:xfrm>
            <a:off x="373302" y="1215944"/>
            <a:ext cx="1385887" cy="1512888"/>
          </a:xfrm>
          <a:prstGeom prst="rect">
            <a:avLst/>
          </a:prstGeom>
          <a:noFill/>
          <a:ln w="9525">
            <a:noFill/>
            <a:miter lim="800000"/>
            <a:headEnd/>
            <a:tailEnd/>
          </a:ln>
        </p:spPr>
      </p:pic>
      <p:pic>
        <p:nvPicPr>
          <p:cNvPr id="49167" name="Picture 4" descr="Токарные черновая по профилю"/>
          <p:cNvPicPr>
            <a:picLocks noChangeAspect="1" noChangeArrowheads="1"/>
          </p:cNvPicPr>
          <p:nvPr/>
        </p:nvPicPr>
        <p:blipFill>
          <a:blip r:embed="rId5"/>
          <a:srcRect/>
          <a:stretch>
            <a:fillRect/>
          </a:stretch>
        </p:blipFill>
        <p:spPr bwMode="auto">
          <a:xfrm>
            <a:off x="2033599" y="1614712"/>
            <a:ext cx="1617663" cy="1617662"/>
          </a:xfrm>
          <a:prstGeom prst="rect">
            <a:avLst/>
          </a:prstGeom>
          <a:noFill/>
          <a:ln w="9525">
            <a:noFill/>
            <a:miter lim="800000"/>
            <a:headEnd/>
            <a:tailEnd/>
          </a:ln>
        </p:spPr>
      </p:pic>
      <p:pic>
        <p:nvPicPr>
          <p:cNvPr id="49168" name="Picture 5" descr="Токарныеканавочная обработка"/>
          <p:cNvPicPr>
            <a:picLocks noChangeAspect="1" noChangeArrowheads="1"/>
          </p:cNvPicPr>
          <p:nvPr/>
        </p:nvPicPr>
        <p:blipFill>
          <a:blip r:embed="rId6"/>
          <a:srcRect/>
          <a:stretch>
            <a:fillRect/>
          </a:stretch>
        </p:blipFill>
        <p:spPr bwMode="auto">
          <a:xfrm>
            <a:off x="270295" y="2956611"/>
            <a:ext cx="1612900" cy="1617662"/>
          </a:xfrm>
          <a:prstGeom prst="rect">
            <a:avLst/>
          </a:prstGeom>
          <a:noFill/>
          <a:ln w="9525">
            <a:noFill/>
            <a:miter lim="800000"/>
            <a:headEnd/>
            <a:tailEnd/>
          </a:ln>
        </p:spPr>
      </p:pic>
      <p:pic>
        <p:nvPicPr>
          <p:cNvPr id="49169" name="Picture 6" descr="Токарные подрезка торца"/>
          <p:cNvPicPr>
            <a:picLocks noChangeAspect="1" noChangeArrowheads="1"/>
          </p:cNvPicPr>
          <p:nvPr/>
        </p:nvPicPr>
        <p:blipFill>
          <a:blip r:embed="rId7"/>
          <a:srcRect/>
          <a:stretch>
            <a:fillRect/>
          </a:stretch>
        </p:blipFill>
        <p:spPr bwMode="auto">
          <a:xfrm>
            <a:off x="3700365" y="2560558"/>
            <a:ext cx="1781175" cy="1827212"/>
          </a:xfrm>
          <a:prstGeom prst="rect">
            <a:avLst/>
          </a:prstGeom>
          <a:noFill/>
          <a:ln w="9525">
            <a:noFill/>
            <a:miter lim="800000"/>
            <a:headEnd/>
            <a:tailEnd/>
          </a:ln>
        </p:spPr>
      </p:pic>
      <p:sp>
        <p:nvSpPr>
          <p:cNvPr id="14" name="Text Box 8"/>
          <p:cNvSpPr txBox="1">
            <a:spLocks noChangeArrowheads="1"/>
          </p:cNvSpPr>
          <p:nvPr/>
        </p:nvSpPr>
        <p:spPr bwMode="auto">
          <a:xfrm>
            <a:off x="6313842" y="1047669"/>
            <a:ext cx="1628971" cy="369332"/>
          </a:xfrm>
          <a:prstGeom prst="rect">
            <a:avLst/>
          </a:prstGeom>
          <a:noFill/>
          <a:ln w="9525">
            <a:noFill/>
            <a:miter lim="800000"/>
            <a:headEnd/>
            <a:tailEnd/>
          </a:ln>
        </p:spPr>
        <p:txBody>
          <a:bodyPr wrap="none">
            <a:spAutoFit/>
          </a:bodyPr>
          <a:lstStyle/>
          <a:p>
            <a:pPr algn="r" eaLnBrk="0" hangingPunct="0">
              <a:defRPr/>
            </a:pPr>
            <a:r>
              <a:rPr lang="ru-RU" b="1" dirty="0">
                <a:solidFill>
                  <a:schemeClr val="accent4">
                    <a:lumMod val="50000"/>
                  </a:schemeClr>
                </a:solidFill>
                <a:latin typeface="Century Gothic" pitchFamily="34" charset="0"/>
                <a:cs typeface="+mn-cs"/>
              </a:rPr>
              <a:t>Типы резцов</a:t>
            </a:r>
            <a:endParaRPr lang="en-US" b="1" dirty="0">
              <a:solidFill>
                <a:schemeClr val="accent4">
                  <a:lumMod val="50000"/>
                </a:schemeClr>
              </a:solidFill>
              <a:latin typeface="Century Gothic" pitchFamily="34" charset="0"/>
              <a:cs typeface="+mn-cs"/>
            </a:endParaRPr>
          </a:p>
        </p:txBody>
      </p:sp>
      <p:sp>
        <p:nvSpPr>
          <p:cNvPr id="15" name="Text Box 9"/>
          <p:cNvSpPr txBox="1">
            <a:spLocks noChangeArrowheads="1"/>
          </p:cNvSpPr>
          <p:nvPr/>
        </p:nvSpPr>
        <p:spPr bwMode="auto">
          <a:xfrm>
            <a:off x="557429" y="878758"/>
            <a:ext cx="990243" cy="369332"/>
          </a:xfrm>
          <a:prstGeom prst="rect">
            <a:avLst/>
          </a:prstGeom>
          <a:noFill/>
          <a:ln w="9525">
            <a:noFill/>
            <a:miter lim="800000"/>
            <a:headEnd/>
            <a:tailEnd/>
          </a:ln>
        </p:spPr>
        <p:txBody>
          <a:bodyPr wrap="square">
            <a:spAutoFit/>
          </a:bodyPr>
          <a:lstStyle/>
          <a:p>
            <a:pPr algn="ctr" eaLnBrk="0" hangingPunct="0">
              <a:defRPr/>
            </a:pPr>
            <a:r>
              <a:rPr lang="ru-RU" b="1" dirty="0">
                <a:solidFill>
                  <a:schemeClr val="accent4">
                    <a:lumMod val="50000"/>
                  </a:schemeClr>
                </a:solidFill>
                <a:latin typeface="Century Gothic" pitchFamily="34" charset="0"/>
                <a:cs typeface="+mn-cs"/>
              </a:rPr>
              <a:t>Резьба</a:t>
            </a:r>
            <a:r>
              <a:rPr lang="ru-RU" sz="1600" b="1" dirty="0">
                <a:solidFill>
                  <a:schemeClr val="accent4">
                    <a:lumMod val="50000"/>
                  </a:schemeClr>
                </a:solidFill>
                <a:latin typeface="Century Gothic" pitchFamily="34" charset="0"/>
                <a:cs typeface="+mn-cs"/>
              </a:rPr>
              <a:t> </a:t>
            </a:r>
            <a:endParaRPr lang="en-US" sz="1600" b="1" dirty="0">
              <a:solidFill>
                <a:schemeClr val="accent4">
                  <a:lumMod val="50000"/>
                </a:schemeClr>
              </a:solidFill>
              <a:latin typeface="Century Gothic" pitchFamily="34" charset="0"/>
              <a:cs typeface="+mn-cs"/>
            </a:endParaRPr>
          </a:p>
        </p:txBody>
      </p:sp>
      <p:sp>
        <p:nvSpPr>
          <p:cNvPr id="16" name="Text Box 10"/>
          <p:cNvSpPr txBox="1">
            <a:spLocks noChangeArrowheads="1"/>
          </p:cNvSpPr>
          <p:nvPr/>
        </p:nvSpPr>
        <p:spPr bwMode="auto">
          <a:xfrm>
            <a:off x="2008199" y="1033690"/>
            <a:ext cx="1674345" cy="646331"/>
          </a:xfrm>
          <a:prstGeom prst="rect">
            <a:avLst/>
          </a:prstGeom>
          <a:noFill/>
          <a:ln w="9525">
            <a:noFill/>
            <a:miter lim="800000"/>
            <a:headEnd/>
            <a:tailEnd/>
          </a:ln>
        </p:spPr>
        <p:txBody>
          <a:bodyPr wrap="square">
            <a:spAutoFit/>
          </a:bodyPr>
          <a:lstStyle/>
          <a:p>
            <a:pPr algn="ctr" eaLnBrk="0" hangingPunct="0">
              <a:defRPr/>
            </a:pPr>
            <a:r>
              <a:rPr lang="ru-RU" b="1" dirty="0">
                <a:solidFill>
                  <a:schemeClr val="accent4">
                    <a:lumMod val="50000"/>
                  </a:schemeClr>
                </a:solidFill>
                <a:latin typeface="Century Gothic" pitchFamily="34" charset="0"/>
                <a:cs typeface="+mn-cs"/>
              </a:rPr>
              <a:t>Черновая </a:t>
            </a:r>
          </a:p>
          <a:p>
            <a:pPr algn="ctr" eaLnBrk="0" hangingPunct="0">
              <a:defRPr/>
            </a:pPr>
            <a:r>
              <a:rPr lang="ru-RU" b="1" dirty="0">
                <a:solidFill>
                  <a:schemeClr val="accent4">
                    <a:lumMod val="50000"/>
                  </a:schemeClr>
                </a:solidFill>
                <a:latin typeface="Century Gothic" pitchFamily="34" charset="0"/>
                <a:cs typeface="+mn-cs"/>
              </a:rPr>
              <a:t>по профилю </a:t>
            </a:r>
            <a:endParaRPr lang="en-US" b="1" dirty="0">
              <a:solidFill>
                <a:schemeClr val="accent4">
                  <a:lumMod val="50000"/>
                </a:schemeClr>
              </a:solidFill>
              <a:latin typeface="Century Gothic" pitchFamily="34" charset="0"/>
              <a:cs typeface="+mn-cs"/>
            </a:endParaRPr>
          </a:p>
        </p:txBody>
      </p:sp>
      <p:sp>
        <p:nvSpPr>
          <p:cNvPr id="17" name="Text Box 11"/>
          <p:cNvSpPr txBox="1">
            <a:spLocks noChangeArrowheads="1"/>
          </p:cNvSpPr>
          <p:nvPr/>
        </p:nvSpPr>
        <p:spPr bwMode="auto">
          <a:xfrm>
            <a:off x="320449" y="2715965"/>
            <a:ext cx="1588153" cy="369332"/>
          </a:xfrm>
          <a:prstGeom prst="rect">
            <a:avLst/>
          </a:prstGeom>
          <a:noFill/>
          <a:ln w="9525">
            <a:noFill/>
            <a:miter lim="800000"/>
            <a:headEnd/>
            <a:tailEnd/>
          </a:ln>
        </p:spPr>
        <p:txBody>
          <a:bodyPr wrap="square">
            <a:spAutoFit/>
          </a:bodyPr>
          <a:lstStyle/>
          <a:p>
            <a:pPr algn="ctr" eaLnBrk="0" hangingPunct="0">
              <a:defRPr/>
            </a:pPr>
            <a:r>
              <a:rPr lang="ru-RU" b="1" dirty="0" err="1">
                <a:solidFill>
                  <a:schemeClr val="accent4">
                    <a:lumMod val="50000"/>
                  </a:schemeClr>
                </a:solidFill>
                <a:latin typeface="Century Gothic" pitchFamily="34" charset="0"/>
                <a:cs typeface="+mn-cs"/>
              </a:rPr>
              <a:t>Канавочная</a:t>
            </a:r>
            <a:r>
              <a:rPr lang="ru-RU" sz="1600" b="1" dirty="0">
                <a:solidFill>
                  <a:schemeClr val="accent4">
                    <a:lumMod val="50000"/>
                  </a:schemeClr>
                </a:solidFill>
                <a:latin typeface="Century Gothic" pitchFamily="34" charset="0"/>
                <a:cs typeface="+mn-cs"/>
              </a:rPr>
              <a:t> </a:t>
            </a:r>
            <a:endParaRPr lang="en-US" sz="1600" b="1" dirty="0">
              <a:solidFill>
                <a:schemeClr val="accent4">
                  <a:lumMod val="50000"/>
                </a:schemeClr>
              </a:solidFill>
              <a:latin typeface="Century Gothic" pitchFamily="34" charset="0"/>
              <a:cs typeface="+mn-cs"/>
            </a:endParaRPr>
          </a:p>
        </p:txBody>
      </p:sp>
      <p:sp>
        <p:nvSpPr>
          <p:cNvPr id="18" name="Text Box 12"/>
          <p:cNvSpPr txBox="1">
            <a:spLocks noChangeArrowheads="1"/>
          </p:cNvSpPr>
          <p:nvPr/>
        </p:nvSpPr>
        <p:spPr bwMode="auto">
          <a:xfrm>
            <a:off x="3582760" y="1937880"/>
            <a:ext cx="2088232" cy="646331"/>
          </a:xfrm>
          <a:prstGeom prst="rect">
            <a:avLst/>
          </a:prstGeom>
          <a:noFill/>
          <a:ln w="9525">
            <a:noFill/>
            <a:miter lim="800000"/>
            <a:headEnd/>
            <a:tailEnd/>
          </a:ln>
        </p:spPr>
        <p:txBody>
          <a:bodyPr wrap="square">
            <a:spAutoFit/>
          </a:bodyPr>
          <a:lstStyle/>
          <a:p>
            <a:pPr algn="ctr" eaLnBrk="0" hangingPunct="0">
              <a:defRPr/>
            </a:pPr>
            <a:r>
              <a:rPr lang="ru-RU" b="1" dirty="0">
                <a:solidFill>
                  <a:schemeClr val="accent4">
                    <a:lumMod val="50000"/>
                  </a:schemeClr>
                </a:solidFill>
                <a:latin typeface="Century Gothic" pitchFamily="34" charset="0"/>
                <a:cs typeface="+mn-cs"/>
              </a:rPr>
              <a:t>Подрезка торца</a:t>
            </a:r>
            <a:endParaRPr lang="en-US" b="1" dirty="0">
              <a:solidFill>
                <a:schemeClr val="accent4">
                  <a:lumMod val="50000"/>
                </a:schemeClr>
              </a:solidFill>
              <a:latin typeface="Century Gothic" pitchFamily="34" charset="0"/>
              <a:cs typeface="+mn-cs"/>
            </a:endParaRPr>
          </a:p>
        </p:txBody>
      </p:sp>
      <p:sp>
        <p:nvSpPr>
          <p:cNvPr id="49175" name="Прямоугольник 18"/>
          <p:cNvSpPr>
            <a:spLocks noChangeArrowheads="1"/>
          </p:cNvSpPr>
          <p:nvPr/>
        </p:nvSpPr>
        <p:spPr bwMode="auto">
          <a:xfrm>
            <a:off x="0" y="512303"/>
            <a:ext cx="9144000"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Токарная </a:t>
            </a:r>
            <a:r>
              <a:rPr lang="ru-RU" sz="2000" b="1" dirty="0" smtClean="0">
                <a:solidFill>
                  <a:srgbClr val="0028DA"/>
                </a:solidFill>
                <a:latin typeface="Century Gothic" pitchFamily="34" charset="0"/>
              </a:rPr>
              <a:t>обработка</a:t>
            </a:r>
            <a:r>
              <a:rPr lang="en-US" sz="2000" b="1" dirty="0">
                <a:solidFill>
                  <a:srgbClr val="0028DA"/>
                </a:solidFill>
                <a:latin typeface="Century Gothic" pitchFamily="34" charset="0"/>
              </a:rPr>
              <a:t> </a:t>
            </a:r>
            <a:r>
              <a:rPr lang="ru-RU" sz="2000" b="1" dirty="0" smtClean="0">
                <a:solidFill>
                  <a:srgbClr val="0028DA"/>
                </a:solidFill>
                <a:latin typeface="Century Gothic" pitchFamily="34" charset="0"/>
              </a:rPr>
              <a:t>в ГеММа-3</a:t>
            </a:r>
            <a:r>
              <a:rPr lang="en-US" sz="2000" b="1" dirty="0" smtClean="0">
                <a:solidFill>
                  <a:srgbClr val="0028DA"/>
                </a:solidFill>
                <a:latin typeface="Century Gothic" pitchFamily="34" charset="0"/>
              </a:rPr>
              <a:t>D</a:t>
            </a:r>
            <a:endParaRPr lang="ru-RU" sz="2000" b="1" dirty="0">
              <a:solidFill>
                <a:srgbClr val="0028DA"/>
              </a:solidFill>
              <a:latin typeface="Century Gothic" pitchFamily="34" charset="0"/>
            </a:endParaRPr>
          </a:p>
        </p:txBody>
      </p:sp>
      <p:sp>
        <p:nvSpPr>
          <p:cNvPr id="13" name="Прямоугольник 12"/>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2" descr="токарн1"/>
          <p:cNvPicPr>
            <a:picLocks noChangeAspect="1" noChangeArrowheads="1"/>
          </p:cNvPicPr>
          <p:nvPr/>
        </p:nvPicPr>
        <p:blipFill>
          <a:blip r:embed="rId3"/>
          <a:srcRect/>
          <a:stretch>
            <a:fillRect/>
          </a:stretch>
        </p:blipFill>
        <p:spPr bwMode="auto">
          <a:xfrm>
            <a:off x="2122861" y="1059584"/>
            <a:ext cx="4898278" cy="3583263"/>
          </a:xfrm>
          <a:prstGeom prst="rect">
            <a:avLst/>
          </a:prstGeom>
          <a:noFill/>
          <a:ln w="9525">
            <a:noFill/>
            <a:miter lim="800000"/>
            <a:headEnd/>
            <a:tailEnd/>
          </a:ln>
        </p:spPr>
      </p:pic>
      <p:pic>
        <p:nvPicPr>
          <p:cNvPr id="25604" name="Picture 3" descr="резец1"/>
          <p:cNvPicPr>
            <a:picLocks noChangeAspect="1" noChangeArrowheads="1"/>
          </p:cNvPicPr>
          <p:nvPr/>
        </p:nvPicPr>
        <p:blipFill>
          <a:blip r:embed="rId4">
            <a:extLst/>
          </a:blip>
          <a:srcRect/>
          <a:stretch>
            <a:fillRect/>
          </a:stretch>
        </p:blipFill>
        <p:spPr bwMode="auto">
          <a:xfrm>
            <a:off x="2325044" y="1385959"/>
            <a:ext cx="1450336" cy="146525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51208" name="Text Box 4"/>
          <p:cNvSpPr txBox="1">
            <a:spLocks noChangeArrowheads="1"/>
          </p:cNvSpPr>
          <p:nvPr/>
        </p:nvSpPr>
        <p:spPr bwMode="auto">
          <a:xfrm>
            <a:off x="5493404" y="1385963"/>
            <a:ext cx="1690687" cy="646331"/>
          </a:xfrm>
          <a:prstGeom prst="rect">
            <a:avLst/>
          </a:prstGeom>
          <a:noFill/>
          <a:ln w="9525">
            <a:noFill/>
            <a:miter lim="800000"/>
            <a:headEnd/>
            <a:tailEnd/>
          </a:ln>
        </p:spPr>
        <p:txBody>
          <a:bodyPr>
            <a:spAutoFit/>
          </a:bodyPr>
          <a:lstStyle/>
          <a:p>
            <a:pPr algn="ctr"/>
            <a:r>
              <a:rPr lang="ru-RU" b="1" dirty="0">
                <a:solidFill>
                  <a:srgbClr val="FF9900"/>
                </a:solidFill>
                <a:latin typeface="Century Gothic" pitchFamily="34" charset="0"/>
              </a:rPr>
              <a:t>Черновая</a:t>
            </a:r>
          </a:p>
          <a:p>
            <a:pPr algn="ctr"/>
            <a:r>
              <a:rPr lang="ru-RU" b="1" dirty="0">
                <a:solidFill>
                  <a:srgbClr val="FF9900"/>
                </a:solidFill>
                <a:latin typeface="Century Gothic" pitchFamily="34" charset="0"/>
              </a:rPr>
              <a:t>выборка</a:t>
            </a:r>
          </a:p>
        </p:txBody>
      </p:sp>
      <p:sp>
        <p:nvSpPr>
          <p:cNvPr id="51209" name="Прямоугольник 7"/>
          <p:cNvSpPr>
            <a:spLocks noChangeArrowheads="1"/>
          </p:cNvSpPr>
          <p:nvPr/>
        </p:nvSpPr>
        <p:spPr bwMode="auto">
          <a:xfrm>
            <a:off x="0" y="581748"/>
            <a:ext cx="9144000"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Токарная </a:t>
            </a:r>
            <a:r>
              <a:rPr lang="ru-RU" sz="2000" b="1" dirty="0" smtClean="0">
                <a:solidFill>
                  <a:srgbClr val="0028DA"/>
                </a:solidFill>
                <a:latin typeface="Century Gothic" pitchFamily="34" charset="0"/>
              </a:rPr>
              <a:t>обработка</a:t>
            </a:r>
            <a:r>
              <a:rPr lang="en-US" sz="2000" b="1" dirty="0" smtClean="0">
                <a:solidFill>
                  <a:srgbClr val="0028DA"/>
                </a:solidFill>
                <a:latin typeface="Century Gothic" pitchFamily="34" charset="0"/>
              </a:rPr>
              <a:t> </a:t>
            </a:r>
            <a:r>
              <a:rPr lang="ru-RU" sz="2000" b="1" dirty="0" smtClean="0">
                <a:solidFill>
                  <a:srgbClr val="0028DA"/>
                </a:solidFill>
                <a:latin typeface="Century Gothic" pitchFamily="34" charset="0"/>
              </a:rPr>
              <a:t>в </a:t>
            </a:r>
            <a:r>
              <a:rPr lang="ru-RU" sz="2000" b="1" dirty="0">
                <a:solidFill>
                  <a:srgbClr val="0028DA"/>
                </a:solidFill>
                <a:latin typeface="Century Gothic" pitchFamily="34" charset="0"/>
              </a:rPr>
              <a:t>ГеММа-3</a:t>
            </a:r>
            <a:r>
              <a:rPr lang="en-US" sz="2000" b="1" dirty="0">
                <a:solidFill>
                  <a:srgbClr val="0028DA"/>
                </a:solidFill>
                <a:latin typeface="Century Gothic" pitchFamily="34" charset="0"/>
              </a:rPr>
              <a:t>D  </a:t>
            </a:r>
            <a:endParaRPr lang="ru-RU" sz="2000" b="1" dirty="0">
              <a:solidFill>
                <a:srgbClr val="0028DA"/>
              </a:solidFill>
              <a:latin typeface="Century Gothic" pitchFamily="34" charset="0"/>
            </a:endParaRPr>
          </a:p>
        </p:txBody>
      </p:sp>
      <p:sp>
        <p:nvSpPr>
          <p:cNvPr id="6" name="Прямоугольник 5"/>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3" descr="токарн2"/>
          <p:cNvPicPr>
            <a:picLocks noChangeAspect="1" noChangeArrowheads="1"/>
          </p:cNvPicPr>
          <p:nvPr/>
        </p:nvPicPr>
        <p:blipFill>
          <a:blip r:embed="rId3"/>
          <a:srcRect/>
          <a:stretch>
            <a:fillRect/>
          </a:stretch>
        </p:blipFill>
        <p:spPr bwMode="auto">
          <a:xfrm>
            <a:off x="2123728" y="1032633"/>
            <a:ext cx="4968552" cy="3618402"/>
          </a:xfrm>
          <a:prstGeom prst="rect">
            <a:avLst/>
          </a:prstGeom>
          <a:noFill/>
          <a:ln w="9525">
            <a:noFill/>
            <a:miter lim="800000"/>
            <a:headEnd/>
            <a:tailEnd/>
          </a:ln>
        </p:spPr>
      </p:pic>
      <p:pic>
        <p:nvPicPr>
          <p:cNvPr id="26628" name="Picture 4" descr="резец2"/>
          <p:cNvPicPr>
            <a:picLocks noChangeAspect="1" noChangeArrowheads="1"/>
          </p:cNvPicPr>
          <p:nvPr/>
        </p:nvPicPr>
        <p:blipFill>
          <a:blip r:embed="rId4">
            <a:extLst/>
          </a:blip>
          <a:srcRect/>
          <a:stretch>
            <a:fillRect/>
          </a:stretch>
        </p:blipFill>
        <p:spPr bwMode="auto">
          <a:xfrm>
            <a:off x="2339751" y="1392124"/>
            <a:ext cx="1628310" cy="1448622"/>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53256" name="Text Box 5"/>
          <p:cNvSpPr txBox="1">
            <a:spLocks noChangeArrowheads="1"/>
          </p:cNvSpPr>
          <p:nvPr/>
        </p:nvSpPr>
        <p:spPr bwMode="auto">
          <a:xfrm>
            <a:off x="1860556" y="5683250"/>
            <a:ext cx="1565275" cy="338554"/>
          </a:xfrm>
          <a:prstGeom prst="rect">
            <a:avLst/>
          </a:prstGeom>
          <a:noFill/>
          <a:ln w="9525">
            <a:noFill/>
            <a:miter lim="800000"/>
            <a:headEnd/>
            <a:tailEnd/>
          </a:ln>
        </p:spPr>
        <p:txBody>
          <a:bodyPr>
            <a:spAutoFit/>
          </a:bodyPr>
          <a:lstStyle/>
          <a:p>
            <a:pPr algn="ctr"/>
            <a:r>
              <a:rPr lang="ru-RU" sz="1600" b="1">
                <a:solidFill>
                  <a:srgbClr val="FF9900"/>
                </a:solidFill>
                <a:latin typeface="Century Gothic" pitchFamily="34" charset="0"/>
              </a:rPr>
              <a:t>Подборка</a:t>
            </a:r>
          </a:p>
        </p:txBody>
      </p:sp>
      <p:sp>
        <p:nvSpPr>
          <p:cNvPr id="6" name="Прямоугольник 5"/>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
        <p:nvSpPr>
          <p:cNvPr id="7" name="Прямоугольник 7"/>
          <p:cNvSpPr>
            <a:spLocks noChangeArrowheads="1"/>
          </p:cNvSpPr>
          <p:nvPr/>
        </p:nvSpPr>
        <p:spPr bwMode="auto">
          <a:xfrm>
            <a:off x="0" y="581748"/>
            <a:ext cx="9144000"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Токарная </a:t>
            </a:r>
            <a:r>
              <a:rPr lang="ru-RU" sz="2000" b="1" dirty="0" smtClean="0">
                <a:solidFill>
                  <a:srgbClr val="0028DA"/>
                </a:solidFill>
                <a:latin typeface="Century Gothic" pitchFamily="34" charset="0"/>
              </a:rPr>
              <a:t>обработка</a:t>
            </a:r>
            <a:endParaRPr lang="ru-RU" sz="2000" b="1" dirty="0">
              <a:solidFill>
                <a:srgbClr val="0028DA"/>
              </a:solidFill>
              <a:latin typeface="Century Gothic"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5832158" y="1563638"/>
            <a:ext cx="2808287" cy="1477328"/>
          </a:xfrm>
          <a:prstGeom prst="rect">
            <a:avLst/>
          </a:prstGeom>
          <a:noFill/>
          <a:ln w="9525">
            <a:noFill/>
            <a:miter lim="800000"/>
            <a:headEnd/>
            <a:tailEnd/>
          </a:ln>
        </p:spPr>
        <p:txBody>
          <a:bodyPr>
            <a:spAutoFit/>
          </a:bodyPr>
          <a:lstStyle/>
          <a:p>
            <a:pPr algn="ctr"/>
            <a:r>
              <a:rPr lang="ru-RU" b="1" dirty="0">
                <a:solidFill>
                  <a:srgbClr val="403152"/>
                </a:solidFill>
                <a:latin typeface="Century Gothic" pitchFamily="34" charset="0"/>
              </a:rPr>
              <a:t>Обработка полиамидного шнека с переменным шагом </a:t>
            </a:r>
          </a:p>
          <a:p>
            <a:pPr algn="ctr"/>
            <a:r>
              <a:rPr lang="ru-RU" b="1" dirty="0">
                <a:solidFill>
                  <a:srgbClr val="403152"/>
                </a:solidFill>
                <a:latin typeface="Century Gothic" pitchFamily="34" charset="0"/>
              </a:rPr>
              <a:t>на станке СТХ-310 (</a:t>
            </a:r>
            <a:r>
              <a:rPr lang="en-US" b="1" dirty="0">
                <a:solidFill>
                  <a:srgbClr val="403152"/>
                </a:solidFill>
                <a:latin typeface="Century Gothic" pitchFamily="34" charset="0"/>
              </a:rPr>
              <a:t>DMG)</a:t>
            </a:r>
            <a:r>
              <a:rPr lang="ru-RU" b="1" dirty="0">
                <a:solidFill>
                  <a:srgbClr val="403152"/>
                </a:solidFill>
                <a:latin typeface="Century Gothic" pitchFamily="34" charset="0"/>
              </a:rPr>
              <a:t> </a:t>
            </a:r>
          </a:p>
        </p:txBody>
      </p:sp>
      <p:pic>
        <p:nvPicPr>
          <p:cNvPr id="28676" name="Picture 13"/>
          <p:cNvPicPr>
            <a:picLocks noChangeAspect="1" noChangeArrowheads="1"/>
          </p:cNvPicPr>
          <p:nvPr/>
        </p:nvPicPr>
        <p:blipFill>
          <a:blip r:embed="rId3"/>
          <a:srcRect/>
          <a:stretch>
            <a:fillRect/>
          </a:stretch>
        </p:blipFill>
        <p:spPr bwMode="auto">
          <a:xfrm>
            <a:off x="179388" y="842965"/>
            <a:ext cx="5040312" cy="3675062"/>
          </a:xfrm>
          <a:prstGeom prst="rect">
            <a:avLst/>
          </a:prstGeom>
          <a:ln>
            <a:noFill/>
          </a:ln>
          <a:effectLst>
            <a:outerShdw blurRad="292100" dist="139700" dir="2700000" algn="tl" rotWithShape="0">
              <a:srgbClr val="333333">
                <a:alpha val="65000"/>
              </a:srgbClr>
            </a:outerShdw>
          </a:effectLst>
          <a:extLst/>
        </p:spPr>
      </p:pic>
      <p:sp>
        <p:nvSpPr>
          <p:cNvPr id="57351" name="Прямоугольник 5"/>
          <p:cNvSpPr>
            <a:spLocks noChangeArrowheads="1"/>
          </p:cNvSpPr>
          <p:nvPr/>
        </p:nvSpPr>
        <p:spPr bwMode="auto">
          <a:xfrm>
            <a:off x="1043609" y="482916"/>
            <a:ext cx="6984776"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Обработка транспортного шнека</a:t>
            </a:r>
          </a:p>
        </p:txBody>
      </p:sp>
      <p:sp>
        <p:nvSpPr>
          <p:cNvPr id="6" name="Прямоугольник 5"/>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11"/>
          <p:cNvPicPr>
            <a:picLocks noChangeAspect="1" noChangeArrowheads="1"/>
          </p:cNvPicPr>
          <p:nvPr/>
        </p:nvPicPr>
        <p:blipFill>
          <a:blip r:embed="rId3"/>
          <a:srcRect b="11111"/>
          <a:stretch>
            <a:fillRect/>
          </a:stretch>
        </p:blipFill>
        <p:spPr bwMode="auto">
          <a:xfrm>
            <a:off x="250825" y="842963"/>
            <a:ext cx="5545138" cy="3695700"/>
          </a:xfrm>
          <a:prstGeom prst="rect">
            <a:avLst/>
          </a:prstGeom>
          <a:ln>
            <a:noFill/>
          </a:ln>
          <a:effectLst>
            <a:outerShdw blurRad="292100" dist="139700" dir="2700000" algn="tl" rotWithShape="0">
              <a:srgbClr val="333333">
                <a:alpha val="65000"/>
              </a:srgbClr>
            </a:outerShdw>
          </a:effectLst>
          <a:extLst/>
        </p:spPr>
      </p:pic>
      <p:sp>
        <p:nvSpPr>
          <p:cNvPr id="10" name="Text Box 2"/>
          <p:cNvSpPr txBox="1">
            <a:spLocks noChangeArrowheads="1"/>
          </p:cNvSpPr>
          <p:nvPr/>
        </p:nvSpPr>
        <p:spPr bwMode="auto">
          <a:xfrm>
            <a:off x="6200684" y="1203599"/>
            <a:ext cx="2592288" cy="2308324"/>
          </a:xfrm>
          <a:prstGeom prst="rect">
            <a:avLst/>
          </a:prstGeom>
          <a:noFill/>
          <a:ln w="9525">
            <a:noFill/>
            <a:miter lim="800000"/>
            <a:headEnd/>
            <a:tailEnd/>
          </a:ln>
        </p:spPr>
        <p:txBody>
          <a:bodyPr wrap="square">
            <a:spAutoFit/>
          </a:bodyPr>
          <a:lstStyle/>
          <a:p>
            <a:pPr algn="ctr"/>
            <a:r>
              <a:rPr lang="ru-RU" b="1" dirty="0">
                <a:solidFill>
                  <a:srgbClr val="403152"/>
                </a:solidFill>
                <a:latin typeface="Century Gothic" pitchFamily="34" charset="0"/>
              </a:rPr>
              <a:t>Обработка полиамидного шнека с переменным шагом </a:t>
            </a:r>
          </a:p>
          <a:p>
            <a:pPr algn="ctr"/>
            <a:r>
              <a:rPr lang="ru-RU" b="1" dirty="0">
                <a:solidFill>
                  <a:srgbClr val="403152"/>
                </a:solidFill>
                <a:latin typeface="Century Gothic" pitchFamily="34" charset="0"/>
              </a:rPr>
              <a:t>на станке </a:t>
            </a:r>
            <a:r>
              <a:rPr lang="ru-RU" b="1" dirty="0">
                <a:solidFill>
                  <a:schemeClr val="accent6">
                    <a:lumMod val="75000"/>
                  </a:schemeClr>
                </a:solidFill>
                <a:latin typeface="Century Gothic" pitchFamily="34" charset="0"/>
              </a:rPr>
              <a:t>СТХ-310 (</a:t>
            </a:r>
            <a:r>
              <a:rPr lang="en-US" b="1" dirty="0">
                <a:solidFill>
                  <a:schemeClr val="accent6">
                    <a:lumMod val="75000"/>
                  </a:schemeClr>
                </a:solidFill>
                <a:latin typeface="Century Gothic" pitchFamily="34" charset="0"/>
              </a:rPr>
              <a:t>DMG</a:t>
            </a:r>
            <a:r>
              <a:rPr lang="en-US" b="1" dirty="0" smtClean="0">
                <a:solidFill>
                  <a:schemeClr val="accent6">
                    <a:lumMod val="75000"/>
                  </a:schemeClr>
                </a:solidFill>
                <a:latin typeface="Century Gothic" pitchFamily="34" charset="0"/>
              </a:rPr>
              <a:t>)</a:t>
            </a:r>
            <a:r>
              <a:rPr lang="ru-RU" b="1" dirty="0">
                <a:solidFill>
                  <a:schemeClr val="accent6">
                    <a:lumMod val="75000"/>
                  </a:schemeClr>
                </a:solidFill>
                <a:latin typeface="Century Gothic" pitchFamily="34" charset="0"/>
              </a:rPr>
              <a:t> </a:t>
            </a:r>
            <a:r>
              <a:rPr lang="ru-RU" b="1" dirty="0">
                <a:solidFill>
                  <a:srgbClr val="403152"/>
                </a:solidFill>
                <a:latin typeface="Century Gothic" pitchFamily="34" charset="0"/>
              </a:rPr>
              <a:t>с использованием </a:t>
            </a:r>
            <a:r>
              <a:rPr lang="ru-RU" b="1" dirty="0">
                <a:solidFill>
                  <a:schemeClr val="accent6">
                    <a:lumMod val="75000"/>
                  </a:schemeClr>
                </a:solidFill>
                <a:latin typeface="Century Gothic" pitchFamily="34" charset="0"/>
              </a:rPr>
              <a:t>ГеММа-3</a:t>
            </a:r>
            <a:r>
              <a:rPr lang="en-US" b="1" dirty="0">
                <a:solidFill>
                  <a:schemeClr val="accent6">
                    <a:lumMod val="75000"/>
                  </a:schemeClr>
                </a:solidFill>
                <a:latin typeface="Century Gothic" pitchFamily="34" charset="0"/>
              </a:rPr>
              <a:t>D</a:t>
            </a:r>
            <a:r>
              <a:rPr lang="en-US" b="1" dirty="0">
                <a:solidFill>
                  <a:srgbClr val="403152"/>
                </a:solidFill>
                <a:latin typeface="Century Gothic" pitchFamily="34" charset="0"/>
              </a:rPr>
              <a:t> </a:t>
            </a:r>
            <a:r>
              <a:rPr lang="ru-RU" b="1" dirty="0" smtClean="0">
                <a:solidFill>
                  <a:srgbClr val="403152"/>
                </a:solidFill>
                <a:latin typeface="Century Gothic" pitchFamily="34" charset="0"/>
              </a:rPr>
              <a:t> </a:t>
            </a:r>
            <a:endParaRPr lang="ru-RU" b="1" dirty="0">
              <a:solidFill>
                <a:srgbClr val="403152"/>
              </a:solidFill>
              <a:latin typeface="Century Gothic" pitchFamily="34" charset="0"/>
            </a:endParaRP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
        <p:nvSpPr>
          <p:cNvPr id="6" name="Прямоугольник 5"/>
          <p:cNvSpPr>
            <a:spLocks noChangeArrowheads="1"/>
          </p:cNvSpPr>
          <p:nvPr/>
        </p:nvSpPr>
        <p:spPr bwMode="auto">
          <a:xfrm>
            <a:off x="683568" y="482916"/>
            <a:ext cx="7668840"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Обработка транспортного шнека</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6087705" y="2211710"/>
            <a:ext cx="2952328" cy="147732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rPr>
              <a:t>Обработка колесной </a:t>
            </a:r>
            <a:r>
              <a:rPr kumimoji="0" lang="ru-RU" b="1" i="0" u="none" strike="noStrike" kern="1200" cap="none" spc="0" normalizeH="0" baseline="0" noProof="0" dirty="0" smtClean="0">
                <a:ln>
                  <a:noFill/>
                </a:ln>
                <a:solidFill>
                  <a:srgbClr val="8064A2">
                    <a:lumMod val="50000"/>
                  </a:srgbClr>
                </a:solidFill>
                <a:effectLst/>
                <a:uLnTx/>
                <a:uFillTx/>
                <a:latin typeface="Century Gothic" pitchFamily="34" charset="0"/>
              </a:rPr>
              <a:t>пары</a:t>
            </a:r>
            <a:r>
              <a:rPr kumimoji="0" lang="en-US" b="1" i="0" u="none" strike="noStrike" kern="1200" cap="none" spc="0" normalizeH="0" baseline="0" noProof="0" dirty="0" smtClean="0">
                <a:ln>
                  <a:noFill/>
                </a:ln>
                <a:solidFill>
                  <a:srgbClr val="8064A2">
                    <a:lumMod val="50000"/>
                  </a:srgbClr>
                </a:solidFill>
                <a:effectLst/>
                <a:uLnTx/>
                <a:uFillTx/>
                <a:latin typeface="Century Gothic" pitchFamily="34" charset="0"/>
              </a:rPr>
              <a:t> </a:t>
            </a:r>
            <a:r>
              <a:rPr kumimoji="0" lang="ru-RU" b="1" i="0" u="none" strike="noStrike" kern="1200" cap="none" spc="0" normalizeH="0" baseline="0" noProof="0" dirty="0" smtClean="0">
                <a:ln>
                  <a:noFill/>
                </a:ln>
                <a:solidFill>
                  <a:srgbClr val="8064A2">
                    <a:lumMod val="50000"/>
                  </a:srgbClr>
                </a:solidFill>
                <a:effectLst/>
                <a:uLnTx/>
                <a:uFillTx/>
                <a:latin typeface="Century Gothic" pitchFamily="34" charset="0"/>
              </a:rPr>
              <a:t>с</a:t>
            </a:r>
            <a:r>
              <a:rPr kumimoji="0" lang="ru-RU" b="1" i="0" u="none" strike="noStrike" kern="1200" cap="none" spc="0" normalizeH="0" noProof="0" dirty="0" smtClean="0">
                <a:ln>
                  <a:noFill/>
                </a:ln>
                <a:solidFill>
                  <a:srgbClr val="8064A2">
                    <a:lumMod val="50000"/>
                  </a:srgbClr>
                </a:solidFill>
                <a:effectLst/>
                <a:uLnTx/>
                <a:uFillTx/>
                <a:latin typeface="Century Gothic" pitchFamily="34" charset="0"/>
              </a:rPr>
              <a:t> использованием </a:t>
            </a:r>
            <a:r>
              <a:rPr kumimoji="0" lang="ru-RU" b="1" i="0" u="none" strike="noStrike" kern="1200" cap="none" spc="0" normalizeH="0" noProof="0" dirty="0" smtClean="0">
                <a:ln>
                  <a:noFill/>
                </a:ln>
                <a:solidFill>
                  <a:schemeClr val="accent6">
                    <a:lumMod val="75000"/>
                  </a:schemeClr>
                </a:solidFill>
                <a:effectLst/>
                <a:uLnTx/>
                <a:uFillTx/>
                <a:latin typeface="Century Gothic" pitchFamily="34" charset="0"/>
              </a:rPr>
              <a:t>ГеММа-3</a:t>
            </a:r>
            <a:r>
              <a:rPr kumimoji="0" lang="en-US" b="1" i="0" u="none" strike="noStrike" kern="1200" cap="none" spc="0" normalizeH="0" noProof="0" dirty="0" smtClean="0">
                <a:ln>
                  <a:noFill/>
                </a:ln>
                <a:solidFill>
                  <a:schemeClr val="accent6">
                    <a:lumMod val="75000"/>
                  </a:schemeClr>
                </a:solidFill>
                <a:effectLst/>
                <a:uLnTx/>
                <a:uFillTx/>
                <a:latin typeface="Century Gothic" pitchFamily="34" charset="0"/>
              </a:rPr>
              <a:t>D</a:t>
            </a:r>
            <a:r>
              <a:rPr kumimoji="0" lang="ru-RU" b="1" i="0" u="none" strike="noStrike" kern="1200" cap="none" spc="0" normalizeH="0" baseline="0" noProof="0" dirty="0" smtClean="0">
                <a:ln>
                  <a:noFill/>
                </a:ln>
                <a:solidFill>
                  <a:srgbClr val="8064A2">
                    <a:lumMod val="50000"/>
                  </a:srgbClr>
                </a:solidFill>
                <a:effectLst/>
                <a:uLnTx/>
                <a:uFillTx/>
                <a:latin typeface="Century Gothic" pitchFamily="34" charset="0"/>
              </a:rPr>
              <a:t>   </a:t>
            </a:r>
            <a:endParaRPr kumimoji="0" lang="ru-RU" b="1" i="0" u="none" strike="noStrike" kern="1200" cap="none" spc="0" normalizeH="0" baseline="0" noProof="0" dirty="0">
              <a:ln>
                <a:noFill/>
              </a:ln>
              <a:solidFill>
                <a:srgbClr val="8064A2">
                  <a:lumMod val="50000"/>
                </a:srgbClr>
              </a:solidFill>
              <a:effectLst/>
              <a:uLnTx/>
              <a:uFillTx/>
              <a:latin typeface="Century Gothic"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rPr>
              <a:t> </a:t>
            </a:r>
            <a:r>
              <a:rPr lang="ru-RU" b="1" noProof="0" dirty="0" smtClean="0">
                <a:solidFill>
                  <a:schemeClr val="accent4">
                    <a:lumMod val="50000"/>
                  </a:schemeClr>
                </a:solidFill>
                <a:latin typeface="Century Gothic" pitchFamily="34" charset="0"/>
              </a:rPr>
              <a:t>ОАО «</a:t>
            </a:r>
            <a:r>
              <a:rPr kumimoji="0" lang="ru-RU" b="1" i="0" u="none" strike="noStrike" kern="1200" cap="none" spc="0" normalizeH="0" baseline="0" noProof="0" dirty="0" err="1" smtClean="0">
                <a:ln>
                  <a:noFill/>
                </a:ln>
                <a:solidFill>
                  <a:schemeClr val="accent4">
                    <a:lumMod val="50000"/>
                  </a:schemeClr>
                </a:solidFill>
                <a:effectLst/>
                <a:uLnTx/>
                <a:uFillTx/>
                <a:latin typeface="Century Gothic" pitchFamily="34" charset="0"/>
              </a:rPr>
              <a:t>Коломзавод</a:t>
            </a:r>
            <a:r>
              <a:rPr kumimoji="0" lang="ru-RU" b="1" i="0" u="none" strike="noStrike" kern="1200" cap="none" spc="0" normalizeH="0" baseline="0" noProof="0" dirty="0" smtClean="0">
                <a:ln>
                  <a:noFill/>
                </a:ln>
                <a:solidFill>
                  <a:schemeClr val="accent4">
                    <a:lumMod val="50000"/>
                  </a:schemeClr>
                </a:solidFill>
                <a:effectLst/>
                <a:uLnTx/>
                <a:uFillTx/>
                <a:latin typeface="Century Gothic" pitchFamily="34" charset="0"/>
              </a:rPr>
              <a:t>»</a:t>
            </a:r>
            <a:endParaRPr kumimoji="0" lang="ru-RU" b="1" i="0" u="none" strike="noStrike" kern="1200" cap="none" spc="0" normalizeH="0" baseline="0" noProof="0" dirty="0">
              <a:ln>
                <a:noFill/>
              </a:ln>
              <a:solidFill>
                <a:schemeClr val="accent4">
                  <a:lumMod val="50000"/>
                </a:schemeClr>
              </a:solidFill>
              <a:effectLst/>
              <a:uLnTx/>
              <a:uFillTx/>
              <a:latin typeface="Century Gothic" pitchFamily="34" charset="0"/>
            </a:endParaRPr>
          </a:p>
        </p:txBody>
      </p:sp>
      <p:pic>
        <p:nvPicPr>
          <p:cNvPr id="27653" name="Picture 13" descr="IMG028"/>
          <p:cNvPicPr>
            <a:picLocks noChangeAspect="1" noChangeArrowheads="1"/>
          </p:cNvPicPr>
          <p:nvPr/>
        </p:nvPicPr>
        <p:blipFill>
          <a:blip r:embed="rId3" cstate="print">
            <a:extLst/>
          </a:blip>
          <a:srcRect/>
          <a:stretch>
            <a:fillRect/>
          </a:stretch>
        </p:blipFill>
        <p:spPr bwMode="auto">
          <a:xfrm>
            <a:off x="1115616" y="915570"/>
            <a:ext cx="4909118" cy="369178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a:extLst/>
        </p:spPr>
      </p:pic>
      <p:sp>
        <p:nvSpPr>
          <p:cNvPr id="55303" name="Прямоугольник 7"/>
          <p:cNvSpPr>
            <a:spLocks noChangeArrowheads="1"/>
          </p:cNvSpPr>
          <p:nvPr/>
        </p:nvSpPr>
        <p:spPr bwMode="auto">
          <a:xfrm>
            <a:off x="2987832" y="512721"/>
            <a:ext cx="3128157"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Токарная обработка</a:t>
            </a: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747659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9" name="Picture 3" descr="2"/>
          <p:cNvPicPr>
            <a:picLocks noChangeAspect="1" noChangeArrowheads="1"/>
          </p:cNvPicPr>
          <p:nvPr/>
        </p:nvPicPr>
        <p:blipFill>
          <a:blip r:embed="rId3"/>
          <a:srcRect/>
          <a:stretch>
            <a:fillRect/>
          </a:stretch>
        </p:blipFill>
        <p:spPr bwMode="auto">
          <a:xfrm>
            <a:off x="539552" y="986849"/>
            <a:ext cx="2960570" cy="3348653"/>
          </a:xfrm>
          <a:prstGeom prst="rect">
            <a:avLst/>
          </a:prstGeom>
          <a:noFill/>
          <a:ln w="9525">
            <a:noFill/>
            <a:miter lim="800000"/>
            <a:headEnd/>
            <a:tailEnd/>
          </a:ln>
        </p:spPr>
      </p:pic>
      <p:pic>
        <p:nvPicPr>
          <p:cNvPr id="69640" name="Picture 4" descr="3"/>
          <p:cNvPicPr>
            <a:picLocks noChangeAspect="1" noChangeArrowheads="1"/>
          </p:cNvPicPr>
          <p:nvPr/>
        </p:nvPicPr>
        <p:blipFill>
          <a:blip r:embed="rId4"/>
          <a:srcRect/>
          <a:stretch>
            <a:fillRect/>
          </a:stretch>
        </p:blipFill>
        <p:spPr bwMode="auto">
          <a:xfrm>
            <a:off x="4644008" y="1707658"/>
            <a:ext cx="4267200" cy="2278063"/>
          </a:xfrm>
          <a:prstGeom prst="rect">
            <a:avLst/>
          </a:prstGeom>
          <a:noFill/>
          <a:ln w="9525">
            <a:noFill/>
            <a:miter lim="800000"/>
            <a:headEnd/>
            <a:tailEnd/>
          </a:ln>
        </p:spPr>
      </p:pic>
      <p:sp>
        <p:nvSpPr>
          <p:cNvPr id="6" name="Text Box 5"/>
          <p:cNvSpPr txBox="1">
            <a:spLocks noChangeArrowheads="1"/>
          </p:cNvSpPr>
          <p:nvPr/>
        </p:nvSpPr>
        <p:spPr bwMode="auto">
          <a:xfrm>
            <a:off x="6272608" y="4063267"/>
            <a:ext cx="1495922" cy="369332"/>
          </a:xfrm>
          <a:prstGeom prst="rect">
            <a:avLst/>
          </a:prstGeom>
          <a:noFill/>
          <a:ln w="9525">
            <a:noFill/>
            <a:miter lim="800000"/>
            <a:headEnd/>
            <a:tailEnd/>
          </a:ln>
        </p:spPr>
        <p:txBody>
          <a:bodyPr wrap="none">
            <a:spAutoFit/>
          </a:bodyPr>
          <a:lstStyle/>
          <a:p>
            <a:pPr algn="ctr">
              <a:defRPr/>
            </a:pPr>
            <a:r>
              <a:rPr lang="ru-RU" b="1" dirty="0">
                <a:solidFill>
                  <a:schemeClr val="accent4">
                    <a:lumMod val="50000"/>
                  </a:schemeClr>
                </a:solidFill>
                <a:latin typeface="Century Gothic" pitchFamily="34" charset="0"/>
                <a:cs typeface="+mn-cs"/>
              </a:rPr>
              <a:t>Э</a:t>
            </a:r>
            <a:r>
              <a:rPr lang="ru-RU" b="1" dirty="0" smtClean="0">
                <a:solidFill>
                  <a:schemeClr val="accent4">
                    <a:lumMod val="50000"/>
                  </a:schemeClr>
                </a:solidFill>
                <a:latin typeface="Century Gothic" pitchFamily="34" charset="0"/>
                <a:cs typeface="+mn-cs"/>
              </a:rPr>
              <a:t>кструдер</a:t>
            </a:r>
            <a:endParaRPr lang="ru-RU" b="1" dirty="0">
              <a:solidFill>
                <a:schemeClr val="accent4">
                  <a:lumMod val="50000"/>
                </a:schemeClr>
              </a:solidFill>
              <a:latin typeface="Century Gothic" pitchFamily="34" charset="0"/>
              <a:cs typeface="+mn-cs"/>
            </a:endParaRPr>
          </a:p>
        </p:txBody>
      </p:sp>
      <p:sp>
        <p:nvSpPr>
          <p:cNvPr id="7" name="Text Box 6"/>
          <p:cNvSpPr txBox="1">
            <a:spLocks noChangeArrowheads="1"/>
          </p:cNvSpPr>
          <p:nvPr/>
        </p:nvSpPr>
        <p:spPr bwMode="auto">
          <a:xfrm>
            <a:off x="230411" y="4063267"/>
            <a:ext cx="3643312" cy="369332"/>
          </a:xfrm>
          <a:prstGeom prst="rect">
            <a:avLst/>
          </a:prstGeom>
          <a:noFill/>
          <a:ln w="9525">
            <a:noFill/>
            <a:miter lim="800000"/>
            <a:headEnd/>
            <a:tailEnd/>
          </a:ln>
        </p:spPr>
        <p:txBody>
          <a:bodyPr>
            <a:spAutoFit/>
          </a:bodyPr>
          <a:lstStyle/>
          <a:p>
            <a:pPr algn="ctr">
              <a:defRPr/>
            </a:pPr>
            <a:r>
              <a:rPr lang="ru-RU" b="1" dirty="0">
                <a:solidFill>
                  <a:schemeClr val="accent4">
                    <a:lumMod val="50000"/>
                  </a:schemeClr>
                </a:solidFill>
                <a:latin typeface="Century Gothic" pitchFamily="34" charset="0"/>
                <a:cs typeface="+mn-cs"/>
              </a:rPr>
              <a:t>К</a:t>
            </a:r>
            <a:r>
              <a:rPr lang="ru-RU" b="1" dirty="0" smtClean="0">
                <a:solidFill>
                  <a:schemeClr val="accent4">
                    <a:lumMod val="50000"/>
                  </a:schemeClr>
                </a:solidFill>
                <a:latin typeface="Century Gothic" pitchFamily="34" charset="0"/>
                <a:cs typeface="+mn-cs"/>
              </a:rPr>
              <a:t>осозубая </a:t>
            </a:r>
            <a:r>
              <a:rPr lang="ru-RU" b="1" dirty="0">
                <a:solidFill>
                  <a:schemeClr val="accent4">
                    <a:lumMod val="50000"/>
                  </a:schemeClr>
                </a:solidFill>
                <a:latin typeface="Century Gothic" pitchFamily="34" charset="0"/>
                <a:cs typeface="+mn-cs"/>
              </a:rPr>
              <a:t>шестерня</a:t>
            </a:r>
          </a:p>
        </p:txBody>
      </p:sp>
      <p:sp>
        <p:nvSpPr>
          <p:cNvPr id="69643" name="Прямоугольник 7"/>
          <p:cNvSpPr>
            <a:spLocks noChangeArrowheads="1"/>
          </p:cNvSpPr>
          <p:nvPr/>
        </p:nvSpPr>
        <p:spPr bwMode="auto">
          <a:xfrm>
            <a:off x="8" y="555635"/>
            <a:ext cx="9143999"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Электроэрозионная обработка с поворотом проволоки</a:t>
            </a:r>
          </a:p>
        </p:txBody>
      </p:sp>
      <p:sp>
        <p:nvSpPr>
          <p:cNvPr id="8" name="Прямоугольник 7"/>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Прямоугольник 3"/>
          <p:cNvSpPr>
            <a:spLocks noChangeArrowheads="1"/>
          </p:cNvSpPr>
          <p:nvPr/>
        </p:nvSpPr>
        <p:spPr bwMode="auto">
          <a:xfrm>
            <a:off x="60007" y="567777"/>
            <a:ext cx="9080017" cy="400110"/>
          </a:xfrm>
          <a:prstGeom prst="rect">
            <a:avLst/>
          </a:prstGeom>
          <a:noFill/>
          <a:ln w="9525">
            <a:noFill/>
            <a:miter lim="800000"/>
            <a:headEnd/>
            <a:tailEnd/>
          </a:ln>
        </p:spPr>
        <p:txBody>
          <a:bodyPr wrap="square">
            <a:spAutoFit/>
          </a:bodyPr>
          <a:lstStyle/>
          <a:p>
            <a:r>
              <a:rPr lang="ru-RU" sz="2000" b="1" dirty="0">
                <a:solidFill>
                  <a:srgbClr val="0028DA"/>
                </a:solidFill>
                <a:latin typeface="Century Gothic" pitchFamily="34" charset="0"/>
              </a:rPr>
              <a:t>Технологический процесс ЧПУ</a:t>
            </a:r>
          </a:p>
        </p:txBody>
      </p:sp>
      <p:pic>
        <p:nvPicPr>
          <p:cNvPr id="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8087" y="1203598"/>
            <a:ext cx="816984" cy="4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864" y="1198065"/>
            <a:ext cx="1369281" cy="51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1991" y="1204200"/>
            <a:ext cx="815975" cy="49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5"/>
          <p:cNvSpPr>
            <a:spLocks noChangeArrowheads="1"/>
          </p:cNvSpPr>
          <p:nvPr/>
        </p:nvSpPr>
        <p:spPr bwMode="auto">
          <a:xfrm>
            <a:off x="64593" y="1828264"/>
            <a:ext cx="5689600" cy="1929290"/>
          </a:xfrm>
          <a:prstGeom prst="roundRect">
            <a:avLst>
              <a:gd name="adj" fmla="val 5856"/>
            </a:avLst>
          </a:prstGeom>
          <a:solidFill>
            <a:srgbClr val="FFFF99"/>
          </a:solidFill>
          <a:ln w="9525">
            <a:solidFill>
              <a:sysClr val="windowText" lastClr="00000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smtClean="0">
              <a:ln>
                <a:noFill/>
              </a:ln>
              <a:solidFill>
                <a:prstClr val="black"/>
              </a:solidFill>
              <a:effectLst/>
              <a:uLnTx/>
              <a:uFillTx/>
              <a:latin typeface="Arial" charset="0"/>
            </a:endParaRPr>
          </a:p>
        </p:txBody>
      </p:sp>
      <p:sp>
        <p:nvSpPr>
          <p:cNvPr id="10" name="Text Box 16"/>
          <p:cNvSpPr txBox="1">
            <a:spLocks noChangeArrowheads="1"/>
          </p:cNvSpPr>
          <p:nvPr/>
        </p:nvSpPr>
        <p:spPr bwMode="auto">
          <a:xfrm>
            <a:off x="141472" y="1832999"/>
            <a:ext cx="5580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ts val="0"/>
              </a:spcBef>
              <a:buFontTx/>
              <a:buNone/>
            </a:pPr>
            <a:r>
              <a:rPr lang="ru-RU" altLang="ru-RU" sz="1800" b="1" dirty="0" smtClean="0">
                <a:solidFill>
                  <a:prstClr val="black"/>
                </a:solidFill>
                <a:latin typeface="Arial" charset="0"/>
              </a:rPr>
              <a:t>РАБОТ</a:t>
            </a:r>
            <a:r>
              <a:rPr lang="ru-RU" altLang="ru-RU" sz="1800" b="1" dirty="0">
                <a:solidFill>
                  <a:prstClr val="black"/>
                </a:solidFill>
                <a:latin typeface="Arial" charset="0"/>
              </a:rPr>
              <a:t>А</a:t>
            </a:r>
            <a:r>
              <a:rPr lang="en-US" altLang="ru-RU" sz="1800" b="1" dirty="0" smtClean="0">
                <a:solidFill>
                  <a:prstClr val="black"/>
                </a:solidFill>
                <a:latin typeface="Arial" charset="0"/>
              </a:rPr>
              <a:t> CAD/CAM </a:t>
            </a:r>
            <a:r>
              <a:rPr lang="ru-RU" altLang="ru-RU" sz="1800" b="1" dirty="0" smtClean="0">
                <a:solidFill>
                  <a:prstClr val="black"/>
                </a:solidFill>
                <a:latin typeface="Arial" charset="0"/>
              </a:rPr>
              <a:t>системы ГеММа-3</a:t>
            </a:r>
            <a:r>
              <a:rPr lang="en-US" altLang="ru-RU" sz="1800" b="1" dirty="0" smtClean="0">
                <a:solidFill>
                  <a:prstClr val="black"/>
                </a:solidFill>
                <a:latin typeface="Arial" charset="0"/>
              </a:rPr>
              <a:t>D</a:t>
            </a:r>
            <a:r>
              <a:rPr lang="ru-RU" altLang="ru-RU" sz="1800" b="1" dirty="0" smtClean="0">
                <a:solidFill>
                  <a:prstClr val="black"/>
                </a:solidFill>
                <a:latin typeface="Arial" charset="0"/>
              </a:rPr>
              <a:t> </a:t>
            </a:r>
          </a:p>
        </p:txBody>
      </p:sp>
      <p:sp>
        <p:nvSpPr>
          <p:cNvPr id="11" name="AutoShape 17"/>
          <p:cNvSpPr>
            <a:spLocks noChangeArrowheads="1"/>
          </p:cNvSpPr>
          <p:nvPr/>
        </p:nvSpPr>
        <p:spPr bwMode="auto">
          <a:xfrm rot="5400000">
            <a:off x="649756" y="1688904"/>
            <a:ext cx="178468" cy="196599"/>
          </a:xfrm>
          <a:prstGeom prst="rightArrow">
            <a:avLst>
              <a:gd name="adj1" fmla="val 30667"/>
              <a:gd name="adj2" fmla="val 36584"/>
            </a:avLst>
          </a:prstGeom>
          <a:solidFill>
            <a:srgbClr val="FFFF00"/>
          </a:solidFill>
          <a:ln w="19050">
            <a:solidFill>
              <a:sysClr val="windowText" lastClr="000000"/>
            </a:solidFill>
            <a:miter lim="800000"/>
            <a:headEnd/>
            <a:tailEnd/>
          </a:ln>
        </p:spPr>
        <p:txBody>
          <a:bodyPr rot="10800000" vert="eaVert"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smtClean="0">
              <a:ln>
                <a:noFill/>
              </a:ln>
              <a:solidFill>
                <a:srgbClr val="FFFF00"/>
              </a:solidFill>
              <a:effectLst/>
              <a:uLnTx/>
              <a:uFillTx/>
              <a:latin typeface="Arial" charset="0"/>
            </a:endParaRPr>
          </a:p>
        </p:txBody>
      </p:sp>
      <p:sp>
        <p:nvSpPr>
          <p:cNvPr id="12" name="AutoShape 18"/>
          <p:cNvSpPr>
            <a:spLocks noChangeArrowheads="1"/>
          </p:cNvSpPr>
          <p:nvPr/>
        </p:nvSpPr>
        <p:spPr bwMode="auto">
          <a:xfrm rot="5400000">
            <a:off x="2790565" y="1665877"/>
            <a:ext cx="191993" cy="229129"/>
          </a:xfrm>
          <a:prstGeom prst="rightArrow">
            <a:avLst>
              <a:gd name="adj1" fmla="val 30667"/>
              <a:gd name="adj2" fmla="val 36584"/>
            </a:avLst>
          </a:prstGeom>
          <a:solidFill>
            <a:srgbClr val="FFFF00"/>
          </a:solidFill>
          <a:ln w="19050">
            <a:solidFill>
              <a:sysClr val="windowText" lastClr="000000"/>
            </a:solidFill>
            <a:miter lim="800000"/>
            <a:headEnd/>
            <a:tailEnd/>
          </a:ln>
        </p:spPr>
        <p:txBody>
          <a:bodyPr rot="10800000" vert="eaVert"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smtClean="0">
              <a:ln>
                <a:noFill/>
              </a:ln>
              <a:solidFill>
                <a:srgbClr val="FFFF00"/>
              </a:solidFill>
              <a:effectLst/>
              <a:uLnTx/>
              <a:uFillTx/>
              <a:latin typeface="Arial" charset="0"/>
            </a:endParaRPr>
          </a:p>
        </p:txBody>
      </p:sp>
      <p:sp>
        <p:nvSpPr>
          <p:cNvPr id="14" name="Oval 20"/>
          <p:cNvSpPr>
            <a:spLocks noChangeArrowheads="1"/>
          </p:cNvSpPr>
          <p:nvPr/>
        </p:nvSpPr>
        <p:spPr bwMode="auto">
          <a:xfrm>
            <a:off x="66684" y="2180158"/>
            <a:ext cx="1439863" cy="574675"/>
          </a:xfrm>
          <a:prstGeom prst="ellipse">
            <a:avLst/>
          </a:prstGeom>
          <a:solidFill>
            <a:srgbClr val="4F81BD"/>
          </a:solidFill>
          <a:ln w="9525">
            <a:solidFill>
              <a:sysClr val="windowText" lastClr="00000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Математическая</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модель</a:t>
            </a:r>
          </a:p>
        </p:txBody>
      </p:sp>
      <p:sp>
        <p:nvSpPr>
          <p:cNvPr id="15" name="Oval 21"/>
          <p:cNvSpPr>
            <a:spLocks noChangeArrowheads="1"/>
          </p:cNvSpPr>
          <p:nvPr/>
        </p:nvSpPr>
        <p:spPr bwMode="auto">
          <a:xfrm>
            <a:off x="1450116" y="2475635"/>
            <a:ext cx="1439863" cy="574675"/>
          </a:xfrm>
          <a:prstGeom prst="ellipse">
            <a:avLst/>
          </a:prstGeom>
          <a:solidFill>
            <a:srgbClr val="4F81BD"/>
          </a:solidFill>
          <a:ln w="9525">
            <a:solidFill>
              <a:sysClr val="windowText" lastClr="00000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Создание</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траекторий</a:t>
            </a:r>
          </a:p>
        </p:txBody>
      </p:sp>
      <p:sp>
        <p:nvSpPr>
          <p:cNvPr id="16" name="Oval 22"/>
          <p:cNvSpPr>
            <a:spLocks noChangeArrowheads="1"/>
          </p:cNvSpPr>
          <p:nvPr/>
        </p:nvSpPr>
        <p:spPr bwMode="auto">
          <a:xfrm>
            <a:off x="2929773" y="2754618"/>
            <a:ext cx="1439863" cy="574675"/>
          </a:xfrm>
          <a:prstGeom prst="ellipse">
            <a:avLst/>
          </a:prstGeom>
          <a:solidFill>
            <a:srgbClr val="4F81BD"/>
          </a:solidFill>
          <a:ln w="9525">
            <a:solidFill>
              <a:sysClr val="windowText" lastClr="00000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Проект УП</a:t>
            </a:r>
          </a:p>
        </p:txBody>
      </p:sp>
      <p:sp>
        <p:nvSpPr>
          <p:cNvPr id="17" name="Oval 23"/>
          <p:cNvSpPr>
            <a:spLocks noChangeArrowheads="1"/>
          </p:cNvSpPr>
          <p:nvPr/>
        </p:nvSpPr>
        <p:spPr bwMode="auto">
          <a:xfrm>
            <a:off x="4245762" y="3101072"/>
            <a:ext cx="1439862" cy="574675"/>
          </a:xfrm>
          <a:prstGeom prst="ellipse">
            <a:avLst/>
          </a:prstGeom>
          <a:solidFill>
            <a:srgbClr val="4F81BD"/>
          </a:solidFill>
          <a:ln w="9525">
            <a:solidFill>
              <a:sysClr val="windowText" lastClr="00000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Управляющая</a:t>
            </a:r>
            <a:br>
              <a:rPr kumimoji="0" lang="ru-RU" altLang="ru-RU" sz="1200" b="1" i="0" u="none" strike="noStrike" kern="0" cap="none" spc="0" normalizeH="0" baseline="0" noProof="0" dirty="0" smtClean="0">
                <a:ln>
                  <a:noFill/>
                </a:ln>
                <a:solidFill>
                  <a:prstClr val="black"/>
                </a:solidFill>
                <a:effectLst/>
                <a:uLnTx/>
                <a:uFillTx/>
                <a:latin typeface="Arial" charset="0"/>
              </a:rPr>
            </a:br>
            <a:r>
              <a:rPr kumimoji="0" lang="ru-RU" altLang="ru-RU" sz="1200" b="1" i="0" u="none" strike="noStrike" kern="0" cap="none" spc="0" normalizeH="0" baseline="0" noProof="0" dirty="0" smtClean="0">
                <a:ln>
                  <a:noFill/>
                </a:ln>
                <a:solidFill>
                  <a:prstClr val="black"/>
                </a:solidFill>
                <a:effectLst/>
                <a:uLnTx/>
                <a:uFillTx/>
                <a:latin typeface="Arial" charset="0"/>
              </a:rPr>
              <a:t>программа</a:t>
            </a:r>
          </a:p>
        </p:txBody>
      </p:sp>
      <p:sp>
        <p:nvSpPr>
          <p:cNvPr id="18" name="AutoShape 31"/>
          <p:cNvSpPr>
            <a:spLocks noChangeArrowheads="1"/>
          </p:cNvSpPr>
          <p:nvPr/>
        </p:nvSpPr>
        <p:spPr bwMode="auto">
          <a:xfrm rot="5400000">
            <a:off x="461633" y="3711799"/>
            <a:ext cx="361028" cy="288925"/>
          </a:xfrm>
          <a:prstGeom prst="rightArrow">
            <a:avLst>
              <a:gd name="adj1" fmla="val 30667"/>
              <a:gd name="adj2" fmla="val 36584"/>
            </a:avLst>
          </a:prstGeom>
          <a:solidFill>
            <a:srgbClr val="FFFF00"/>
          </a:solidFill>
          <a:ln w="19050">
            <a:solidFill>
              <a:sysClr val="windowText" lastClr="000000"/>
            </a:solidFill>
            <a:miter lim="800000"/>
            <a:headEnd/>
            <a:tailEnd/>
          </a:ln>
        </p:spPr>
        <p:txBody>
          <a:bodyPr rot="10800000" vert="eaVert"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smtClean="0">
              <a:ln>
                <a:noFill/>
              </a:ln>
              <a:solidFill>
                <a:srgbClr val="FFFF00"/>
              </a:solidFill>
              <a:effectLst/>
              <a:uLnTx/>
              <a:uFillTx/>
              <a:latin typeface="Arial" charset="0"/>
            </a:endParaRPr>
          </a:p>
        </p:txBody>
      </p:sp>
      <p:sp>
        <p:nvSpPr>
          <p:cNvPr id="19" name="AutoShape 32"/>
          <p:cNvSpPr>
            <a:spLocks noChangeArrowheads="1"/>
          </p:cNvSpPr>
          <p:nvPr/>
        </p:nvSpPr>
        <p:spPr bwMode="auto">
          <a:xfrm rot="5400000">
            <a:off x="1910042" y="3711799"/>
            <a:ext cx="361028" cy="288925"/>
          </a:xfrm>
          <a:prstGeom prst="rightArrow">
            <a:avLst>
              <a:gd name="adj1" fmla="val 30667"/>
              <a:gd name="adj2" fmla="val 36584"/>
            </a:avLst>
          </a:prstGeom>
          <a:solidFill>
            <a:srgbClr val="FFFF00"/>
          </a:solidFill>
          <a:ln w="19050">
            <a:solidFill>
              <a:sysClr val="windowText" lastClr="000000"/>
            </a:solidFill>
            <a:miter lim="800000"/>
            <a:headEnd/>
            <a:tailEnd/>
          </a:ln>
        </p:spPr>
        <p:txBody>
          <a:bodyPr rot="10800000" vert="eaVert"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smtClean="0">
              <a:ln>
                <a:noFill/>
              </a:ln>
              <a:solidFill>
                <a:srgbClr val="FFFF00"/>
              </a:solidFill>
              <a:effectLst/>
              <a:uLnTx/>
              <a:uFillTx/>
              <a:latin typeface="Arial" charset="0"/>
            </a:endParaRPr>
          </a:p>
        </p:txBody>
      </p:sp>
      <p:sp>
        <p:nvSpPr>
          <p:cNvPr id="20" name="AutoShape 33"/>
          <p:cNvSpPr>
            <a:spLocks noChangeArrowheads="1"/>
          </p:cNvSpPr>
          <p:nvPr/>
        </p:nvSpPr>
        <p:spPr bwMode="auto">
          <a:xfrm rot="5400000">
            <a:off x="4785181" y="3732772"/>
            <a:ext cx="361028" cy="288925"/>
          </a:xfrm>
          <a:prstGeom prst="rightArrow">
            <a:avLst>
              <a:gd name="adj1" fmla="val 30667"/>
              <a:gd name="adj2" fmla="val 36584"/>
            </a:avLst>
          </a:prstGeom>
          <a:solidFill>
            <a:srgbClr val="FFFF00"/>
          </a:solidFill>
          <a:ln w="19050">
            <a:solidFill>
              <a:sysClr val="windowText" lastClr="000000"/>
            </a:solidFill>
            <a:miter lim="800000"/>
            <a:headEnd/>
            <a:tailEnd/>
          </a:ln>
        </p:spPr>
        <p:txBody>
          <a:bodyPr rot="10800000" vert="eaVert"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smtClean="0">
              <a:ln>
                <a:noFill/>
              </a:ln>
              <a:solidFill>
                <a:srgbClr val="FFFF00"/>
              </a:solidFill>
              <a:effectLst/>
              <a:uLnTx/>
              <a:uFillTx/>
              <a:latin typeface="Arial" charset="0"/>
            </a:endParaRPr>
          </a:p>
        </p:txBody>
      </p:sp>
      <p:sp>
        <p:nvSpPr>
          <p:cNvPr id="21" name="AutoShape 34"/>
          <p:cNvSpPr>
            <a:spLocks noChangeArrowheads="1"/>
          </p:cNvSpPr>
          <p:nvPr/>
        </p:nvSpPr>
        <p:spPr bwMode="auto">
          <a:xfrm rot="5400000">
            <a:off x="3439744" y="3711799"/>
            <a:ext cx="361028" cy="288925"/>
          </a:xfrm>
          <a:prstGeom prst="rightArrow">
            <a:avLst>
              <a:gd name="adj1" fmla="val 30667"/>
              <a:gd name="adj2" fmla="val 36584"/>
            </a:avLst>
          </a:prstGeom>
          <a:solidFill>
            <a:srgbClr val="FFFF00"/>
          </a:solidFill>
          <a:ln w="19050">
            <a:solidFill>
              <a:sysClr val="windowText" lastClr="000000"/>
            </a:solidFill>
            <a:miter lim="800000"/>
            <a:headEnd/>
            <a:tailEnd/>
          </a:ln>
        </p:spPr>
        <p:txBody>
          <a:bodyPr rot="10800000" vert="eaVert"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smtClean="0">
              <a:ln>
                <a:noFill/>
              </a:ln>
              <a:solidFill>
                <a:srgbClr val="FFFF00"/>
              </a:solidFill>
              <a:effectLst/>
              <a:uLnTx/>
              <a:uFillTx/>
              <a:latin typeface="Arial" charset="0"/>
            </a:endParaRPr>
          </a:p>
        </p:txBody>
      </p:sp>
      <p:sp>
        <p:nvSpPr>
          <p:cNvPr id="22" name="AutoShape 35"/>
          <p:cNvSpPr>
            <a:spLocks noChangeArrowheads="1"/>
          </p:cNvSpPr>
          <p:nvPr/>
        </p:nvSpPr>
        <p:spPr bwMode="auto">
          <a:xfrm rot="16200000" flipH="1">
            <a:off x="1244780" y="2516158"/>
            <a:ext cx="317500" cy="412750"/>
          </a:xfrm>
          <a:custGeom>
            <a:avLst/>
            <a:gdLst>
              <a:gd name="T0" fmla="*/ 3995003 w 21600"/>
              <a:gd name="T1" fmla="*/ 1174675 h 21600"/>
              <a:gd name="T2" fmla="*/ 2317280 w 21600"/>
              <a:gd name="T3" fmla="*/ 368800 h 21600"/>
              <a:gd name="T4" fmla="*/ 3684088 w 21600"/>
              <a:gd name="T5" fmla="*/ 1692810 h 21600"/>
              <a:gd name="T6" fmla="*/ 5249466 w 21600"/>
              <a:gd name="T7" fmla="*/ 4050568 h 21600"/>
              <a:gd name="T8" fmla="*/ 4430801 w 21600"/>
              <a:gd name="T9" fmla="*/ 5375687 h 21600"/>
              <a:gd name="T10" fmla="*/ 3646488 w 21600"/>
              <a:gd name="T11" fmla="*/ 399177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576" y="10990"/>
                </a:moveTo>
                <a:cubicBezTo>
                  <a:pt x="19578" y="10927"/>
                  <a:pt x="19579" y="10863"/>
                  <a:pt x="19579" y="10800"/>
                </a:cubicBezTo>
                <a:cubicBezTo>
                  <a:pt x="19579" y="5951"/>
                  <a:pt x="15648" y="2021"/>
                  <a:pt x="10800" y="2021"/>
                </a:cubicBezTo>
                <a:cubicBezTo>
                  <a:pt x="10777" y="2020"/>
                  <a:pt x="10755" y="2021"/>
                  <a:pt x="10732" y="2021"/>
                </a:cubicBezTo>
                <a:lnTo>
                  <a:pt x="10717" y="0"/>
                </a:lnTo>
                <a:cubicBezTo>
                  <a:pt x="10744" y="0"/>
                  <a:pt x="10772" y="-1"/>
                  <a:pt x="10800" y="0"/>
                </a:cubicBezTo>
                <a:cubicBezTo>
                  <a:pt x="16764" y="0"/>
                  <a:pt x="21600" y="4835"/>
                  <a:pt x="21600" y="10800"/>
                </a:cubicBezTo>
                <a:cubicBezTo>
                  <a:pt x="21600" y="10878"/>
                  <a:pt x="21599" y="10956"/>
                  <a:pt x="21597" y="11034"/>
                </a:cubicBezTo>
                <a:lnTo>
                  <a:pt x="24296" y="11093"/>
                </a:lnTo>
                <a:lnTo>
                  <a:pt x="20507" y="14722"/>
                </a:lnTo>
                <a:lnTo>
                  <a:pt x="16877" y="10932"/>
                </a:lnTo>
                <a:lnTo>
                  <a:pt x="19576" y="10990"/>
                </a:lnTo>
                <a:close/>
              </a:path>
            </a:pathLst>
          </a:custGeom>
          <a:solidFill>
            <a:srgbClr val="E6C0B8"/>
          </a:solidFill>
          <a:ln w="9525">
            <a:solidFill>
              <a:srgbClr val="FF33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23" name="AutoShape 36"/>
          <p:cNvSpPr>
            <a:spLocks noChangeArrowheads="1"/>
          </p:cNvSpPr>
          <p:nvPr/>
        </p:nvSpPr>
        <p:spPr bwMode="auto">
          <a:xfrm rot="16200000" flipH="1">
            <a:off x="2731225" y="2772915"/>
            <a:ext cx="317500" cy="412750"/>
          </a:xfrm>
          <a:custGeom>
            <a:avLst/>
            <a:gdLst>
              <a:gd name="T0" fmla="*/ 3995003 w 21600"/>
              <a:gd name="T1" fmla="*/ 1174675 h 21600"/>
              <a:gd name="T2" fmla="*/ 2317280 w 21600"/>
              <a:gd name="T3" fmla="*/ 368800 h 21600"/>
              <a:gd name="T4" fmla="*/ 3684088 w 21600"/>
              <a:gd name="T5" fmla="*/ 1692810 h 21600"/>
              <a:gd name="T6" fmla="*/ 5249466 w 21600"/>
              <a:gd name="T7" fmla="*/ 4050568 h 21600"/>
              <a:gd name="T8" fmla="*/ 4430801 w 21600"/>
              <a:gd name="T9" fmla="*/ 5375687 h 21600"/>
              <a:gd name="T10" fmla="*/ 3646488 w 21600"/>
              <a:gd name="T11" fmla="*/ 399177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576" y="10990"/>
                </a:moveTo>
                <a:cubicBezTo>
                  <a:pt x="19578" y="10927"/>
                  <a:pt x="19579" y="10863"/>
                  <a:pt x="19579" y="10800"/>
                </a:cubicBezTo>
                <a:cubicBezTo>
                  <a:pt x="19579" y="5951"/>
                  <a:pt x="15648" y="2021"/>
                  <a:pt x="10800" y="2021"/>
                </a:cubicBezTo>
                <a:cubicBezTo>
                  <a:pt x="10777" y="2020"/>
                  <a:pt x="10755" y="2021"/>
                  <a:pt x="10732" y="2021"/>
                </a:cubicBezTo>
                <a:lnTo>
                  <a:pt x="10717" y="0"/>
                </a:lnTo>
                <a:cubicBezTo>
                  <a:pt x="10744" y="0"/>
                  <a:pt x="10772" y="-1"/>
                  <a:pt x="10800" y="0"/>
                </a:cubicBezTo>
                <a:cubicBezTo>
                  <a:pt x="16764" y="0"/>
                  <a:pt x="21600" y="4835"/>
                  <a:pt x="21600" y="10800"/>
                </a:cubicBezTo>
                <a:cubicBezTo>
                  <a:pt x="21600" y="10878"/>
                  <a:pt x="21599" y="10956"/>
                  <a:pt x="21597" y="11034"/>
                </a:cubicBezTo>
                <a:lnTo>
                  <a:pt x="24296" y="11093"/>
                </a:lnTo>
                <a:lnTo>
                  <a:pt x="20507" y="14722"/>
                </a:lnTo>
                <a:lnTo>
                  <a:pt x="16877" y="10932"/>
                </a:lnTo>
                <a:lnTo>
                  <a:pt x="19576" y="10990"/>
                </a:lnTo>
                <a:close/>
              </a:path>
            </a:pathLst>
          </a:custGeom>
          <a:solidFill>
            <a:srgbClr val="E6C0B8"/>
          </a:solidFill>
          <a:ln w="9525">
            <a:solidFill>
              <a:srgbClr val="FF33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24" name="AutoShape 37"/>
          <p:cNvSpPr>
            <a:spLocks noChangeArrowheads="1"/>
          </p:cNvSpPr>
          <p:nvPr/>
        </p:nvSpPr>
        <p:spPr bwMode="auto">
          <a:xfrm rot="16200000" flipH="1">
            <a:off x="4014464" y="3122914"/>
            <a:ext cx="317500" cy="412750"/>
          </a:xfrm>
          <a:custGeom>
            <a:avLst/>
            <a:gdLst>
              <a:gd name="T0" fmla="*/ 3995003 w 21600"/>
              <a:gd name="T1" fmla="*/ 1174675 h 21600"/>
              <a:gd name="T2" fmla="*/ 2317280 w 21600"/>
              <a:gd name="T3" fmla="*/ 368800 h 21600"/>
              <a:gd name="T4" fmla="*/ 3684088 w 21600"/>
              <a:gd name="T5" fmla="*/ 1692810 h 21600"/>
              <a:gd name="T6" fmla="*/ 5249466 w 21600"/>
              <a:gd name="T7" fmla="*/ 4050568 h 21600"/>
              <a:gd name="T8" fmla="*/ 4430801 w 21600"/>
              <a:gd name="T9" fmla="*/ 5375687 h 21600"/>
              <a:gd name="T10" fmla="*/ 3646488 w 21600"/>
              <a:gd name="T11" fmla="*/ 399177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576" y="10990"/>
                </a:moveTo>
                <a:cubicBezTo>
                  <a:pt x="19578" y="10927"/>
                  <a:pt x="19579" y="10863"/>
                  <a:pt x="19579" y="10800"/>
                </a:cubicBezTo>
                <a:cubicBezTo>
                  <a:pt x="19579" y="5951"/>
                  <a:pt x="15648" y="2021"/>
                  <a:pt x="10800" y="2021"/>
                </a:cubicBezTo>
                <a:cubicBezTo>
                  <a:pt x="10777" y="2020"/>
                  <a:pt x="10755" y="2021"/>
                  <a:pt x="10732" y="2021"/>
                </a:cubicBezTo>
                <a:lnTo>
                  <a:pt x="10717" y="0"/>
                </a:lnTo>
                <a:cubicBezTo>
                  <a:pt x="10744" y="0"/>
                  <a:pt x="10772" y="-1"/>
                  <a:pt x="10800" y="0"/>
                </a:cubicBezTo>
                <a:cubicBezTo>
                  <a:pt x="16764" y="0"/>
                  <a:pt x="21600" y="4835"/>
                  <a:pt x="21600" y="10800"/>
                </a:cubicBezTo>
                <a:cubicBezTo>
                  <a:pt x="21600" y="10878"/>
                  <a:pt x="21599" y="10956"/>
                  <a:pt x="21597" y="11034"/>
                </a:cubicBezTo>
                <a:lnTo>
                  <a:pt x="24296" y="11093"/>
                </a:lnTo>
                <a:lnTo>
                  <a:pt x="20507" y="14722"/>
                </a:lnTo>
                <a:lnTo>
                  <a:pt x="16877" y="10932"/>
                </a:lnTo>
                <a:lnTo>
                  <a:pt x="19576" y="10990"/>
                </a:lnTo>
                <a:close/>
              </a:path>
            </a:pathLst>
          </a:custGeom>
          <a:solidFill>
            <a:srgbClr val="E6C0B8"/>
          </a:solidFill>
          <a:ln w="9525">
            <a:solidFill>
              <a:srgbClr val="FF33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endParaRPr>
          </a:p>
        </p:txBody>
      </p:sp>
      <p:sp>
        <p:nvSpPr>
          <p:cNvPr id="25" name="AutoShape 38"/>
          <p:cNvSpPr>
            <a:spLocks noChangeArrowheads="1"/>
          </p:cNvSpPr>
          <p:nvPr/>
        </p:nvSpPr>
        <p:spPr bwMode="auto">
          <a:xfrm>
            <a:off x="94609" y="4074904"/>
            <a:ext cx="1079500" cy="539750"/>
          </a:xfrm>
          <a:prstGeom prst="roundRect">
            <a:avLst>
              <a:gd name="adj" fmla="val 16667"/>
            </a:avLst>
          </a:prstGeom>
          <a:solidFill>
            <a:srgbClr val="E6C0B8"/>
          </a:solidFill>
          <a:ln w="9525">
            <a:solidFill>
              <a:sysClr val="windowText" lastClr="00000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Экспорт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в другие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системы</a:t>
            </a:r>
          </a:p>
        </p:txBody>
      </p:sp>
      <p:sp>
        <p:nvSpPr>
          <p:cNvPr id="26" name="AutoShape 39"/>
          <p:cNvSpPr>
            <a:spLocks noChangeArrowheads="1"/>
          </p:cNvSpPr>
          <p:nvPr/>
        </p:nvSpPr>
        <p:spPr bwMode="auto">
          <a:xfrm>
            <a:off x="1604096" y="4069693"/>
            <a:ext cx="1079500" cy="539750"/>
          </a:xfrm>
          <a:prstGeom prst="roundRect">
            <a:avLst>
              <a:gd name="adj" fmla="val 16667"/>
            </a:avLst>
          </a:prstGeom>
          <a:solidFill>
            <a:srgbClr val="E6C0B8"/>
          </a:solidFill>
          <a:ln w="9525">
            <a:solidFill>
              <a:sysClr val="windowText" lastClr="00000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База</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траекторий</a:t>
            </a:r>
          </a:p>
        </p:txBody>
      </p:sp>
      <p:sp>
        <p:nvSpPr>
          <p:cNvPr id="27" name="AutoShape 40"/>
          <p:cNvSpPr>
            <a:spLocks noChangeArrowheads="1"/>
          </p:cNvSpPr>
          <p:nvPr/>
        </p:nvSpPr>
        <p:spPr bwMode="auto">
          <a:xfrm>
            <a:off x="3109946" y="4069693"/>
            <a:ext cx="1079500" cy="539750"/>
          </a:xfrm>
          <a:prstGeom prst="roundRect">
            <a:avLst>
              <a:gd name="adj" fmla="val 16667"/>
            </a:avLst>
          </a:prstGeom>
          <a:solidFill>
            <a:srgbClr val="E6C0B8"/>
          </a:solidFill>
          <a:ln w="9525">
            <a:solidFill>
              <a:sysClr val="windowText" lastClr="00000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000" b="1" i="0" u="none" strike="noStrike" kern="0" cap="none" spc="0" normalizeH="0" baseline="0" noProof="0" dirty="0" smtClean="0">
                <a:ln>
                  <a:noFill/>
                </a:ln>
                <a:solidFill>
                  <a:prstClr val="black"/>
                </a:solidFill>
                <a:effectLst/>
                <a:uLnTx/>
                <a:uFillTx/>
                <a:latin typeface="Arial" charset="0"/>
              </a:rPr>
              <a:t>Технологическая</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000" b="1" i="0" u="none" strike="noStrike" kern="0" cap="none" spc="0" normalizeH="0" baseline="0" noProof="0" dirty="0" smtClean="0">
                <a:ln>
                  <a:noFill/>
                </a:ln>
                <a:solidFill>
                  <a:prstClr val="black"/>
                </a:solidFill>
                <a:effectLst/>
                <a:uLnTx/>
                <a:uFillTx/>
                <a:latin typeface="Arial" charset="0"/>
              </a:rPr>
              <a:t>документация</a:t>
            </a:r>
          </a:p>
        </p:txBody>
      </p:sp>
      <p:sp>
        <p:nvSpPr>
          <p:cNvPr id="28" name="AutoShape 41"/>
          <p:cNvSpPr>
            <a:spLocks noChangeArrowheads="1"/>
          </p:cNvSpPr>
          <p:nvPr/>
        </p:nvSpPr>
        <p:spPr bwMode="auto">
          <a:xfrm>
            <a:off x="4433413" y="4074904"/>
            <a:ext cx="1079500" cy="539750"/>
          </a:xfrm>
          <a:prstGeom prst="roundRect">
            <a:avLst>
              <a:gd name="adj" fmla="val 16667"/>
            </a:avLst>
          </a:prstGeom>
          <a:solidFill>
            <a:srgbClr val="E6C0B8"/>
          </a:solidFill>
          <a:ln w="9525">
            <a:solidFill>
              <a:sysClr val="windowText" lastClr="000000"/>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smtClean="0">
                <a:ln>
                  <a:noFill/>
                </a:ln>
                <a:solidFill>
                  <a:prstClr val="black"/>
                </a:solidFill>
                <a:effectLst/>
                <a:uLnTx/>
                <a:uFillTx/>
                <a:latin typeface="Arial" charset="0"/>
              </a:rPr>
              <a:t>Архив УП</a:t>
            </a:r>
          </a:p>
        </p:txBody>
      </p:sp>
      <p:pic>
        <p:nvPicPr>
          <p:cNvPr id="29" name="Picture 4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3774" y="2148708"/>
            <a:ext cx="1137599" cy="83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 Box 24"/>
          <p:cNvSpPr txBox="1">
            <a:spLocks noChangeArrowheads="1"/>
          </p:cNvSpPr>
          <p:nvPr/>
        </p:nvSpPr>
        <p:spPr bwMode="auto">
          <a:xfrm>
            <a:off x="5796137" y="765175"/>
            <a:ext cx="33478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0" hangingPunct="0">
              <a:spcBef>
                <a:spcPct val="0"/>
              </a:spcBef>
              <a:buFontTx/>
              <a:buNone/>
            </a:pPr>
            <a:r>
              <a:rPr lang="ru-RU" altLang="ru-RU" sz="1800" b="1" dirty="0" smtClean="0">
                <a:solidFill>
                  <a:prstClr val="black"/>
                </a:solidFill>
                <a:latin typeface="Arial" charset="0"/>
              </a:rPr>
              <a:t>Система включает:</a:t>
            </a:r>
          </a:p>
        </p:txBody>
      </p:sp>
      <p:sp>
        <p:nvSpPr>
          <p:cNvPr id="82" name="Text Box 25"/>
          <p:cNvSpPr txBox="1">
            <a:spLocks noChangeArrowheads="1"/>
          </p:cNvSpPr>
          <p:nvPr/>
        </p:nvSpPr>
        <p:spPr bwMode="auto">
          <a:xfrm>
            <a:off x="5757133" y="1097985"/>
            <a:ext cx="3386868" cy="523220"/>
          </a:xfrm>
          <a:prstGeom prst="rect">
            <a:avLst/>
          </a:prstGeom>
          <a:solidFill>
            <a:srgbClr val="CCFFFF"/>
          </a:solidFill>
          <a:ln w="9525">
            <a:solidFill>
              <a:sysClr val="windowText" lastClr="000000"/>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ru-RU" altLang="ru-RU" sz="1400" b="1" i="0" u="none" strike="noStrike" kern="0" cap="none" spc="0" normalizeH="0" baseline="0" noProof="0" dirty="0" smtClean="0">
                <a:ln>
                  <a:noFill/>
                </a:ln>
                <a:solidFill>
                  <a:prstClr val="black"/>
                </a:solidFill>
                <a:effectLst/>
                <a:uLnTx/>
                <a:uFillTx/>
                <a:latin typeface="Arial" charset="0"/>
              </a:rPr>
              <a:t> </a:t>
            </a:r>
            <a:r>
              <a:rPr kumimoji="0" lang="ru-RU" altLang="ru-RU" sz="1400" b="1" i="0" u="none" strike="noStrike" kern="0" cap="none" spc="0" normalizeH="0" baseline="0" noProof="0" dirty="0" smtClean="0">
                <a:ln>
                  <a:noFill/>
                </a:ln>
                <a:solidFill>
                  <a:prstClr val="black"/>
                </a:solidFill>
                <a:effectLst/>
                <a:uLnTx/>
                <a:uFillTx/>
                <a:latin typeface="Arial" charset="0"/>
                <a:sym typeface="Symbol" pitchFamily="18" charset="2"/>
              </a:rPr>
              <a:t> </a:t>
            </a:r>
            <a:r>
              <a:rPr kumimoji="0" lang="ru-RU" altLang="ru-RU" sz="1400" i="0" u="none" strike="noStrike" kern="0" cap="none" spc="0" normalizeH="0" baseline="0" noProof="0" dirty="0" smtClean="0">
                <a:ln>
                  <a:noFill/>
                </a:ln>
                <a:solidFill>
                  <a:prstClr val="black"/>
                </a:solidFill>
                <a:effectLst/>
                <a:uLnTx/>
                <a:uFillTx/>
                <a:latin typeface="Arial" charset="0"/>
              </a:rPr>
              <a:t>полнофункциональный</a:t>
            </a:r>
          </a:p>
          <a:p>
            <a:pPr marL="0" marR="0" lvl="0" indent="0" defTabSz="914400" eaLnBrk="1" fontAlgn="auto" latinLnBrk="0" hangingPunct="1">
              <a:lnSpc>
                <a:spcPct val="100000"/>
              </a:lnSpc>
              <a:spcBef>
                <a:spcPct val="0"/>
              </a:spcBef>
              <a:spcAft>
                <a:spcPts val="0"/>
              </a:spcAft>
              <a:buClrTx/>
              <a:buSzTx/>
              <a:buFontTx/>
              <a:buNone/>
              <a:tabLst/>
              <a:defRPr/>
            </a:pPr>
            <a:r>
              <a:rPr kumimoji="0" lang="ru-RU" altLang="ru-RU" sz="1400" b="1" i="0" u="none" strike="noStrike" kern="0" cap="none" spc="0" normalizeH="0" baseline="0" noProof="0" dirty="0" smtClean="0">
                <a:ln>
                  <a:noFill/>
                </a:ln>
                <a:solidFill>
                  <a:prstClr val="black"/>
                </a:solidFill>
                <a:effectLst/>
                <a:uLnTx/>
                <a:uFillTx/>
                <a:latin typeface="Arial" charset="0"/>
              </a:rPr>
              <a:t>геометрический редактор моделей;</a:t>
            </a:r>
          </a:p>
        </p:txBody>
      </p:sp>
      <p:sp>
        <p:nvSpPr>
          <p:cNvPr id="83" name="Text Box 26"/>
          <p:cNvSpPr txBox="1">
            <a:spLocks noChangeArrowheads="1"/>
          </p:cNvSpPr>
          <p:nvPr/>
        </p:nvSpPr>
        <p:spPr bwMode="auto">
          <a:xfrm>
            <a:off x="5753152" y="1621205"/>
            <a:ext cx="3386868" cy="738664"/>
          </a:xfrm>
          <a:prstGeom prst="rect">
            <a:avLst/>
          </a:prstGeom>
          <a:solidFill>
            <a:srgbClr val="CCFFFF"/>
          </a:solidFill>
          <a:ln w="9525">
            <a:solidFill>
              <a:sysClr val="windowText" lastClr="000000"/>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ru-RU" altLang="ru-RU" sz="1400" b="1" i="0" u="none" strike="noStrike" kern="0" cap="none" spc="0" normalizeH="0" baseline="0" noProof="0" dirty="0" smtClean="0">
                <a:ln>
                  <a:noFill/>
                </a:ln>
                <a:solidFill>
                  <a:prstClr val="black"/>
                </a:solidFill>
                <a:effectLst/>
                <a:uLnTx/>
                <a:uFillTx/>
                <a:latin typeface="Arial" charset="0"/>
              </a:rPr>
              <a:t> </a:t>
            </a:r>
            <a:r>
              <a:rPr kumimoji="0" lang="ru-RU" altLang="ru-RU" sz="1400" b="1" i="0" u="none" strike="noStrike" kern="0" cap="none" spc="0" normalizeH="0" baseline="0" noProof="0" dirty="0" smtClean="0">
                <a:ln>
                  <a:noFill/>
                </a:ln>
                <a:solidFill>
                  <a:prstClr val="black"/>
                </a:solidFill>
                <a:effectLst/>
                <a:uLnTx/>
                <a:uFillTx/>
                <a:latin typeface="Arial" charset="0"/>
                <a:sym typeface="Symbol" pitchFamily="18" charset="2"/>
              </a:rPr>
              <a:t> </a:t>
            </a:r>
            <a:r>
              <a:rPr kumimoji="0" lang="ru-RU" altLang="ru-RU" sz="1400" b="1" i="0" u="none" strike="noStrike" kern="0" cap="none" spc="0" normalizeH="0" baseline="0" noProof="0" dirty="0" smtClean="0">
                <a:ln>
                  <a:noFill/>
                </a:ln>
                <a:solidFill>
                  <a:prstClr val="black"/>
                </a:solidFill>
                <a:effectLst/>
                <a:uLnTx/>
                <a:uFillTx/>
                <a:latin typeface="Arial" charset="0"/>
              </a:rPr>
              <a:t>операции построения траекторий движения инструмента для различных видов обработки;</a:t>
            </a:r>
          </a:p>
        </p:txBody>
      </p:sp>
      <p:sp>
        <p:nvSpPr>
          <p:cNvPr id="84" name="Text Box 27"/>
          <p:cNvSpPr txBox="1">
            <a:spLocks noChangeArrowheads="1"/>
          </p:cNvSpPr>
          <p:nvPr/>
        </p:nvSpPr>
        <p:spPr bwMode="auto">
          <a:xfrm>
            <a:off x="5753152" y="2368760"/>
            <a:ext cx="3386866" cy="738664"/>
          </a:xfrm>
          <a:prstGeom prst="rect">
            <a:avLst/>
          </a:prstGeom>
          <a:solidFill>
            <a:srgbClr val="CCFFFF"/>
          </a:solidFill>
          <a:ln w="9525">
            <a:solidFill>
              <a:sysClr val="windowText" lastClr="000000"/>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ru-RU" altLang="ru-RU" sz="1400" b="1" i="0" u="none" strike="noStrike" kern="0" cap="none" spc="0" normalizeH="0" baseline="0" noProof="0" dirty="0" smtClean="0">
                <a:ln>
                  <a:noFill/>
                </a:ln>
                <a:solidFill>
                  <a:prstClr val="black"/>
                </a:solidFill>
                <a:effectLst/>
                <a:uLnTx/>
                <a:uFillTx/>
                <a:latin typeface="Arial" charset="0"/>
              </a:rPr>
              <a:t> </a:t>
            </a:r>
            <a:r>
              <a:rPr kumimoji="0" lang="ru-RU" altLang="ru-RU" sz="1400" b="1" i="0" u="none" strike="noStrike" kern="0" cap="none" spc="0" normalizeH="0" baseline="0" noProof="0" dirty="0" smtClean="0">
                <a:ln>
                  <a:noFill/>
                </a:ln>
                <a:solidFill>
                  <a:prstClr val="black"/>
                </a:solidFill>
                <a:effectLst/>
                <a:uLnTx/>
                <a:uFillTx/>
                <a:latin typeface="Arial" charset="0"/>
                <a:sym typeface="Symbol" pitchFamily="18" charset="2"/>
              </a:rPr>
              <a:t> </a:t>
            </a:r>
            <a:r>
              <a:rPr kumimoji="0" lang="ru-RU" altLang="ru-RU" sz="1400" b="1" i="0" u="none" strike="noStrike" kern="0" cap="none" spc="0" normalizeH="0" baseline="0" noProof="0" dirty="0" smtClean="0">
                <a:ln>
                  <a:noFill/>
                </a:ln>
                <a:solidFill>
                  <a:prstClr val="black"/>
                </a:solidFill>
                <a:effectLst/>
                <a:uLnTx/>
                <a:uFillTx/>
                <a:latin typeface="Arial" charset="0"/>
              </a:rPr>
              <a:t>визуализатор процесса съема материала с заготовки и контроль отклонений от исходной модели;</a:t>
            </a:r>
          </a:p>
        </p:txBody>
      </p:sp>
      <p:sp>
        <p:nvSpPr>
          <p:cNvPr id="85" name="Text Box 28"/>
          <p:cNvSpPr txBox="1">
            <a:spLocks noChangeArrowheads="1"/>
          </p:cNvSpPr>
          <p:nvPr/>
        </p:nvSpPr>
        <p:spPr bwMode="auto">
          <a:xfrm>
            <a:off x="5755144" y="3097611"/>
            <a:ext cx="3384876" cy="523220"/>
          </a:xfrm>
          <a:prstGeom prst="rect">
            <a:avLst/>
          </a:prstGeom>
          <a:solidFill>
            <a:srgbClr val="CCFFFF"/>
          </a:solidFill>
          <a:ln w="9525">
            <a:solidFill>
              <a:sysClr val="windowText" lastClr="000000"/>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ru-RU" altLang="ru-RU" sz="1400" b="1" i="0" u="none" strike="noStrike" kern="0" cap="none" spc="0" normalizeH="0" baseline="0" noProof="0" dirty="0" smtClean="0">
                <a:ln>
                  <a:noFill/>
                </a:ln>
                <a:solidFill>
                  <a:prstClr val="black"/>
                </a:solidFill>
                <a:effectLst/>
                <a:uLnTx/>
                <a:uFillTx/>
                <a:latin typeface="Arial" charset="0"/>
              </a:rPr>
              <a:t> </a:t>
            </a:r>
            <a:r>
              <a:rPr kumimoji="0" lang="ru-RU" altLang="ru-RU" sz="1400" b="1" i="0" u="none" strike="noStrike" kern="0" cap="none" spc="0" normalizeH="0" baseline="0" noProof="0" dirty="0" smtClean="0">
                <a:ln>
                  <a:noFill/>
                </a:ln>
                <a:solidFill>
                  <a:prstClr val="black"/>
                </a:solidFill>
                <a:effectLst/>
                <a:uLnTx/>
                <a:uFillTx/>
                <a:latin typeface="Arial" charset="0"/>
                <a:sym typeface="Symbol" pitchFamily="18" charset="2"/>
              </a:rPr>
              <a:t> </a:t>
            </a:r>
            <a:r>
              <a:rPr kumimoji="0" lang="ru-RU" altLang="ru-RU" sz="1400" b="1" i="0" u="none" strike="noStrike" kern="0" cap="none" spc="0" normalizeH="0" baseline="0" noProof="0" dirty="0" smtClean="0">
                <a:ln>
                  <a:noFill/>
                </a:ln>
                <a:solidFill>
                  <a:prstClr val="black"/>
                </a:solidFill>
                <a:effectLst/>
                <a:uLnTx/>
                <a:uFillTx/>
                <a:latin typeface="Arial" charset="0"/>
              </a:rPr>
              <a:t>многофункциональная операция сборки управляющих программ;</a:t>
            </a:r>
          </a:p>
        </p:txBody>
      </p:sp>
      <p:sp>
        <p:nvSpPr>
          <p:cNvPr id="86" name="Text Box 29"/>
          <p:cNvSpPr txBox="1">
            <a:spLocks noChangeArrowheads="1"/>
          </p:cNvSpPr>
          <p:nvPr/>
        </p:nvSpPr>
        <p:spPr bwMode="auto">
          <a:xfrm>
            <a:off x="5759132" y="3634430"/>
            <a:ext cx="3384877" cy="307777"/>
          </a:xfrm>
          <a:prstGeom prst="rect">
            <a:avLst/>
          </a:prstGeom>
          <a:solidFill>
            <a:srgbClr val="CCFFFF"/>
          </a:solidFill>
          <a:ln w="9525">
            <a:solidFill>
              <a:sysClr val="windowText" lastClr="000000"/>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ru-RU" altLang="ru-RU" sz="1400" b="1" i="0" u="none" strike="noStrike" kern="0" cap="none" spc="0" normalizeH="0" baseline="0" noProof="0" dirty="0" smtClean="0">
                <a:ln>
                  <a:noFill/>
                </a:ln>
                <a:solidFill>
                  <a:prstClr val="black"/>
                </a:solidFill>
                <a:effectLst/>
                <a:uLnTx/>
                <a:uFillTx/>
                <a:latin typeface="Arial" charset="0"/>
              </a:rPr>
              <a:t> </a:t>
            </a:r>
            <a:r>
              <a:rPr kumimoji="0" lang="ru-RU" altLang="ru-RU" sz="1400" b="1" i="0" u="none" strike="noStrike" kern="0" cap="none" spc="0" normalizeH="0" baseline="0" noProof="0" dirty="0" smtClean="0">
                <a:ln>
                  <a:noFill/>
                </a:ln>
                <a:solidFill>
                  <a:prstClr val="black"/>
                </a:solidFill>
                <a:effectLst/>
                <a:uLnTx/>
                <a:uFillTx/>
                <a:latin typeface="Arial" charset="0"/>
                <a:sym typeface="Symbol" pitchFamily="18" charset="2"/>
              </a:rPr>
              <a:t> </a:t>
            </a:r>
            <a:r>
              <a:rPr kumimoji="0" lang="ru-RU" altLang="ru-RU" sz="1400" b="1" i="0" u="none" strike="noStrike" kern="0" cap="none" spc="0" normalizeH="0" baseline="0" noProof="0" dirty="0" smtClean="0">
                <a:ln>
                  <a:noFill/>
                </a:ln>
                <a:solidFill>
                  <a:prstClr val="black"/>
                </a:solidFill>
                <a:effectLst/>
                <a:uLnTx/>
                <a:uFillTx/>
                <a:latin typeface="Arial" charset="0"/>
              </a:rPr>
              <a:t>инвариантный постпроцессор;</a:t>
            </a:r>
          </a:p>
        </p:txBody>
      </p:sp>
      <p:sp>
        <p:nvSpPr>
          <p:cNvPr id="87" name="Text Box 30"/>
          <p:cNvSpPr txBox="1">
            <a:spLocks noChangeArrowheads="1"/>
          </p:cNvSpPr>
          <p:nvPr/>
        </p:nvSpPr>
        <p:spPr bwMode="auto">
          <a:xfrm>
            <a:off x="5753159" y="3942203"/>
            <a:ext cx="3386867" cy="523220"/>
          </a:xfrm>
          <a:prstGeom prst="rect">
            <a:avLst/>
          </a:prstGeom>
          <a:solidFill>
            <a:srgbClr val="CCFFFF"/>
          </a:solidFill>
          <a:ln w="9525">
            <a:solidFill>
              <a:sysClr val="windowText" lastClr="000000"/>
            </a:solidFill>
            <a:miter lim="800000"/>
            <a:headEnd/>
            <a:tailEnd/>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ru-RU" altLang="ru-RU" sz="1400" b="1" i="0" u="none" strike="noStrike" kern="0" cap="none" spc="0" normalizeH="0" baseline="0" noProof="0" dirty="0" smtClean="0">
                <a:ln>
                  <a:noFill/>
                </a:ln>
                <a:solidFill>
                  <a:prstClr val="black"/>
                </a:solidFill>
                <a:effectLst/>
                <a:uLnTx/>
                <a:uFillTx/>
                <a:latin typeface="Arial" charset="0"/>
              </a:rPr>
              <a:t> </a:t>
            </a:r>
            <a:r>
              <a:rPr kumimoji="0" lang="ru-RU" altLang="ru-RU" sz="1400" b="1" i="0" u="none" strike="noStrike" kern="0" cap="none" spc="0" normalizeH="0" baseline="0" noProof="0" dirty="0" smtClean="0">
                <a:ln>
                  <a:noFill/>
                </a:ln>
                <a:solidFill>
                  <a:prstClr val="black"/>
                </a:solidFill>
                <a:effectLst/>
                <a:uLnTx/>
                <a:uFillTx/>
                <a:latin typeface="Arial" charset="0"/>
                <a:sym typeface="Symbol" pitchFamily="18" charset="2"/>
              </a:rPr>
              <a:t> </a:t>
            </a:r>
            <a:r>
              <a:rPr kumimoji="0" lang="ru-RU" altLang="ru-RU" sz="1400" b="1" i="0" u="none" strike="noStrike" kern="0" cap="none" spc="0" normalizeH="0" baseline="0" noProof="0" dirty="0" smtClean="0">
                <a:ln>
                  <a:noFill/>
                </a:ln>
                <a:solidFill>
                  <a:prstClr val="black"/>
                </a:solidFill>
                <a:effectLst/>
                <a:uLnTx/>
                <a:uFillTx/>
                <a:latin typeface="Arial" charset="0"/>
              </a:rPr>
              <a:t>интерактивный редактор управляющих программ.</a:t>
            </a:r>
          </a:p>
        </p:txBody>
      </p:sp>
      <p:sp>
        <p:nvSpPr>
          <p:cNvPr id="34" name="Text Box 13"/>
          <p:cNvSpPr txBox="1">
            <a:spLocks noChangeArrowheads="1"/>
          </p:cNvSpPr>
          <p:nvPr/>
        </p:nvSpPr>
        <p:spPr bwMode="auto">
          <a:xfrm>
            <a:off x="294667" y="951834"/>
            <a:ext cx="912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ru-RU" altLang="ru-RU" sz="1400" dirty="0">
                <a:latin typeface="Times New Roman" panose="02020603050405020304" pitchFamily="18" charset="0"/>
              </a:rPr>
              <a:t>Чертеж</a:t>
            </a:r>
          </a:p>
        </p:txBody>
      </p:sp>
      <p:sp>
        <p:nvSpPr>
          <p:cNvPr id="35" name="Text Box 14"/>
          <p:cNvSpPr txBox="1">
            <a:spLocks noChangeArrowheads="1"/>
          </p:cNvSpPr>
          <p:nvPr/>
        </p:nvSpPr>
        <p:spPr bwMode="auto">
          <a:xfrm>
            <a:off x="2225189" y="949358"/>
            <a:ext cx="1368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ru-RU" altLang="ru-RU" sz="1400" dirty="0" err="1" smtClean="0">
                <a:solidFill>
                  <a:prstClr val="black"/>
                </a:solidFill>
                <a:latin typeface="Times New Roman" panose="02020603050405020304" pitchFamily="18" charset="0"/>
                <a:cs typeface="Arial" panose="020B0604020202020204" pitchFamily="34" charset="0"/>
              </a:rPr>
              <a:t>Матмодель</a:t>
            </a:r>
            <a:endParaRPr lang="ru-RU" altLang="ru-RU" sz="1400" dirty="0" smtClean="0">
              <a:solidFill>
                <a:prstClr val="black"/>
              </a:solidFill>
              <a:latin typeface="Times New Roman" panose="02020603050405020304" pitchFamily="18" charset="0"/>
              <a:cs typeface="Arial" panose="020B0604020202020204" pitchFamily="34" charset="0"/>
            </a:endParaRPr>
          </a:p>
        </p:txBody>
      </p:sp>
      <p:sp>
        <p:nvSpPr>
          <p:cNvPr id="36" name="Text Box 12"/>
          <p:cNvSpPr txBox="1">
            <a:spLocks noChangeArrowheads="1"/>
          </p:cNvSpPr>
          <p:nvPr/>
        </p:nvSpPr>
        <p:spPr bwMode="auto">
          <a:xfrm>
            <a:off x="4089003" y="951993"/>
            <a:ext cx="1295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ru-RU" altLang="ru-RU" sz="1400" dirty="0">
                <a:latin typeface="Times New Roman" panose="02020603050405020304" pitchFamily="18" charset="0"/>
              </a:rPr>
              <a:t>Изделие</a:t>
            </a:r>
          </a:p>
        </p:txBody>
      </p:sp>
      <p:sp>
        <p:nvSpPr>
          <p:cNvPr id="37" name="AutoShape 18"/>
          <p:cNvSpPr>
            <a:spLocks noChangeArrowheads="1"/>
          </p:cNvSpPr>
          <p:nvPr/>
        </p:nvSpPr>
        <p:spPr bwMode="auto">
          <a:xfrm rot="5400000">
            <a:off x="4704771" y="1661436"/>
            <a:ext cx="191993" cy="229129"/>
          </a:xfrm>
          <a:prstGeom prst="rightArrow">
            <a:avLst>
              <a:gd name="adj1" fmla="val 30667"/>
              <a:gd name="adj2" fmla="val 36584"/>
            </a:avLst>
          </a:prstGeom>
          <a:solidFill>
            <a:srgbClr val="FFFF00"/>
          </a:solidFill>
          <a:ln w="19050">
            <a:solidFill>
              <a:sysClr val="windowText" lastClr="000000"/>
            </a:solidFill>
            <a:miter lim="800000"/>
            <a:headEnd/>
            <a:tailEnd/>
          </a:ln>
        </p:spPr>
        <p:txBody>
          <a:bodyPr rot="10800000" vert="eaVert"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smtClean="0">
              <a:ln>
                <a:noFill/>
              </a:ln>
              <a:solidFill>
                <a:srgbClr val="FFFF00"/>
              </a:solidFill>
              <a:effectLst/>
              <a:uLnTx/>
              <a:uFillTx/>
              <a:latin typeface="Arial" charset="0"/>
            </a:endParaRPr>
          </a:p>
        </p:txBody>
      </p:sp>
      <p:sp>
        <p:nvSpPr>
          <p:cNvPr id="38" name="Прямоугольник 37"/>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39392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500"/>
                                        <p:tgtEl>
                                          <p:spTgt spid="11"/>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trips(down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strips(downRigh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strips(downRight)">
                                      <p:cBhvr>
                                        <p:cTn id="21" dur="1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strips(downRigh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strips(downRight)">
                                      <p:cBhvr>
                                        <p:cTn id="31" dur="1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strips(downRigh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strips(downRight)">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strips(downRight)">
                                      <p:cBhvr>
                                        <p:cTn id="46" dur="500"/>
                                        <p:tgtEl>
                                          <p:spTgt spid="2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fade">
                                      <p:cBhvr>
                                        <p:cTn id="50" dur="2000"/>
                                        <p:tgtEl>
                                          <p:spTgt spid="81"/>
                                        </p:tgtEl>
                                      </p:cBhvr>
                                    </p:animEffect>
                                  </p:childTnLst>
                                </p:cTn>
                              </p:par>
                            </p:childTnLst>
                          </p:cTn>
                        </p:par>
                        <p:par>
                          <p:cTn id="51" fill="hold">
                            <p:stCondLst>
                              <p:cond delay="2500"/>
                            </p:stCondLst>
                            <p:childTnLst>
                              <p:par>
                                <p:cTn id="52" presetID="2" presetClass="entr" presetSubtype="4" fill="hold" grpId="0" nodeType="afterEffect">
                                  <p:stCondLst>
                                    <p:cond delay="1000"/>
                                  </p:stCondLst>
                                  <p:childTnLst>
                                    <p:set>
                                      <p:cBhvr>
                                        <p:cTn id="53" dur="1" fill="hold">
                                          <p:stCondLst>
                                            <p:cond delay="0"/>
                                          </p:stCondLst>
                                        </p:cTn>
                                        <p:tgtEl>
                                          <p:spTgt spid="82"/>
                                        </p:tgtEl>
                                        <p:attrNameLst>
                                          <p:attrName>style.visibility</p:attrName>
                                        </p:attrNameLst>
                                      </p:cBhvr>
                                      <p:to>
                                        <p:strVal val="visible"/>
                                      </p:to>
                                    </p:set>
                                    <p:anim calcmode="lin" valueType="num">
                                      <p:cBhvr additive="base">
                                        <p:cTn id="54" dur="1000" fill="hold"/>
                                        <p:tgtEl>
                                          <p:spTgt spid="82"/>
                                        </p:tgtEl>
                                        <p:attrNameLst>
                                          <p:attrName>ppt_x</p:attrName>
                                        </p:attrNameLst>
                                      </p:cBhvr>
                                      <p:tavLst>
                                        <p:tav tm="0">
                                          <p:val>
                                            <p:strVal val="#ppt_x"/>
                                          </p:val>
                                        </p:tav>
                                        <p:tav tm="100000">
                                          <p:val>
                                            <p:strVal val="#ppt_x"/>
                                          </p:val>
                                        </p:tav>
                                      </p:tavLst>
                                    </p:anim>
                                    <p:anim calcmode="lin" valueType="num">
                                      <p:cBhvr additive="base">
                                        <p:cTn id="55" dur="1000" fill="hold"/>
                                        <p:tgtEl>
                                          <p:spTgt spid="82"/>
                                        </p:tgtEl>
                                        <p:attrNameLst>
                                          <p:attrName>ppt_y</p:attrName>
                                        </p:attrNameLst>
                                      </p:cBhvr>
                                      <p:tavLst>
                                        <p:tav tm="0">
                                          <p:val>
                                            <p:strVal val="1+#ppt_h/2"/>
                                          </p:val>
                                        </p:tav>
                                        <p:tav tm="100000">
                                          <p:val>
                                            <p:strVal val="#ppt_y"/>
                                          </p:val>
                                        </p:tav>
                                      </p:tavLst>
                                    </p:anim>
                                  </p:childTnLst>
                                </p:cTn>
                              </p:par>
                            </p:childTnLst>
                          </p:cTn>
                        </p:par>
                        <p:par>
                          <p:cTn id="56" fill="hold">
                            <p:stCondLst>
                              <p:cond delay="4500"/>
                            </p:stCondLst>
                            <p:childTnLst>
                              <p:par>
                                <p:cTn id="57" presetID="2" presetClass="entr" presetSubtype="4" fill="hold" grpId="0" nodeType="afterEffect">
                                  <p:stCondLst>
                                    <p:cond delay="500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1000" fill="hold"/>
                                        <p:tgtEl>
                                          <p:spTgt spid="83"/>
                                        </p:tgtEl>
                                        <p:attrNameLst>
                                          <p:attrName>ppt_x</p:attrName>
                                        </p:attrNameLst>
                                      </p:cBhvr>
                                      <p:tavLst>
                                        <p:tav tm="0">
                                          <p:val>
                                            <p:strVal val="#ppt_x"/>
                                          </p:val>
                                        </p:tav>
                                        <p:tav tm="100000">
                                          <p:val>
                                            <p:strVal val="#ppt_x"/>
                                          </p:val>
                                        </p:tav>
                                      </p:tavLst>
                                    </p:anim>
                                    <p:anim calcmode="lin" valueType="num">
                                      <p:cBhvr additive="base">
                                        <p:cTn id="60" dur="1000" fill="hold"/>
                                        <p:tgtEl>
                                          <p:spTgt spid="83"/>
                                        </p:tgtEl>
                                        <p:attrNameLst>
                                          <p:attrName>ppt_y</p:attrName>
                                        </p:attrNameLst>
                                      </p:cBhvr>
                                      <p:tavLst>
                                        <p:tav tm="0">
                                          <p:val>
                                            <p:strVal val="1+#ppt_h/2"/>
                                          </p:val>
                                        </p:tav>
                                        <p:tav tm="100000">
                                          <p:val>
                                            <p:strVal val="#ppt_y"/>
                                          </p:val>
                                        </p:tav>
                                      </p:tavLst>
                                    </p:anim>
                                  </p:childTnLst>
                                </p:cTn>
                              </p:par>
                            </p:childTnLst>
                          </p:cTn>
                        </p:par>
                        <p:par>
                          <p:cTn id="61" fill="hold">
                            <p:stCondLst>
                              <p:cond delay="10500"/>
                            </p:stCondLst>
                            <p:childTnLst>
                              <p:par>
                                <p:cTn id="62" presetID="2" presetClass="entr" presetSubtype="4" fill="hold" grpId="0" nodeType="afterEffect">
                                  <p:stCondLst>
                                    <p:cond delay="5000"/>
                                  </p:stCondLst>
                                  <p:childTnLst>
                                    <p:set>
                                      <p:cBhvr>
                                        <p:cTn id="63" dur="1" fill="hold">
                                          <p:stCondLst>
                                            <p:cond delay="0"/>
                                          </p:stCondLst>
                                        </p:cTn>
                                        <p:tgtEl>
                                          <p:spTgt spid="84"/>
                                        </p:tgtEl>
                                        <p:attrNameLst>
                                          <p:attrName>style.visibility</p:attrName>
                                        </p:attrNameLst>
                                      </p:cBhvr>
                                      <p:to>
                                        <p:strVal val="visible"/>
                                      </p:to>
                                    </p:set>
                                    <p:anim calcmode="lin" valueType="num">
                                      <p:cBhvr additive="base">
                                        <p:cTn id="64" dur="1000" fill="hold"/>
                                        <p:tgtEl>
                                          <p:spTgt spid="84"/>
                                        </p:tgtEl>
                                        <p:attrNameLst>
                                          <p:attrName>ppt_x</p:attrName>
                                        </p:attrNameLst>
                                      </p:cBhvr>
                                      <p:tavLst>
                                        <p:tav tm="0">
                                          <p:val>
                                            <p:strVal val="#ppt_x"/>
                                          </p:val>
                                        </p:tav>
                                        <p:tav tm="100000">
                                          <p:val>
                                            <p:strVal val="#ppt_x"/>
                                          </p:val>
                                        </p:tav>
                                      </p:tavLst>
                                    </p:anim>
                                    <p:anim calcmode="lin" valueType="num">
                                      <p:cBhvr additive="base">
                                        <p:cTn id="65" dur="1000" fill="hold"/>
                                        <p:tgtEl>
                                          <p:spTgt spid="84"/>
                                        </p:tgtEl>
                                        <p:attrNameLst>
                                          <p:attrName>ppt_y</p:attrName>
                                        </p:attrNameLst>
                                      </p:cBhvr>
                                      <p:tavLst>
                                        <p:tav tm="0">
                                          <p:val>
                                            <p:strVal val="1+#ppt_h/2"/>
                                          </p:val>
                                        </p:tav>
                                        <p:tav tm="100000">
                                          <p:val>
                                            <p:strVal val="#ppt_y"/>
                                          </p:val>
                                        </p:tav>
                                      </p:tavLst>
                                    </p:anim>
                                  </p:childTnLst>
                                </p:cTn>
                              </p:par>
                            </p:childTnLst>
                          </p:cTn>
                        </p:par>
                        <p:par>
                          <p:cTn id="66" fill="hold">
                            <p:stCondLst>
                              <p:cond delay="16500"/>
                            </p:stCondLst>
                            <p:childTnLst>
                              <p:par>
                                <p:cTn id="67" presetID="2" presetClass="entr" presetSubtype="4" fill="hold" grpId="0" nodeType="afterEffect">
                                  <p:stCondLst>
                                    <p:cond delay="5000"/>
                                  </p:stCondLst>
                                  <p:childTnLst>
                                    <p:set>
                                      <p:cBhvr>
                                        <p:cTn id="68" dur="1" fill="hold">
                                          <p:stCondLst>
                                            <p:cond delay="0"/>
                                          </p:stCondLst>
                                        </p:cTn>
                                        <p:tgtEl>
                                          <p:spTgt spid="85"/>
                                        </p:tgtEl>
                                        <p:attrNameLst>
                                          <p:attrName>style.visibility</p:attrName>
                                        </p:attrNameLst>
                                      </p:cBhvr>
                                      <p:to>
                                        <p:strVal val="visible"/>
                                      </p:to>
                                    </p:set>
                                    <p:anim calcmode="lin" valueType="num">
                                      <p:cBhvr additive="base">
                                        <p:cTn id="69" dur="1000" fill="hold"/>
                                        <p:tgtEl>
                                          <p:spTgt spid="85"/>
                                        </p:tgtEl>
                                        <p:attrNameLst>
                                          <p:attrName>ppt_x</p:attrName>
                                        </p:attrNameLst>
                                      </p:cBhvr>
                                      <p:tavLst>
                                        <p:tav tm="0">
                                          <p:val>
                                            <p:strVal val="#ppt_x"/>
                                          </p:val>
                                        </p:tav>
                                        <p:tav tm="100000">
                                          <p:val>
                                            <p:strVal val="#ppt_x"/>
                                          </p:val>
                                        </p:tav>
                                      </p:tavLst>
                                    </p:anim>
                                    <p:anim calcmode="lin" valueType="num">
                                      <p:cBhvr additive="base">
                                        <p:cTn id="70" dur="1000" fill="hold"/>
                                        <p:tgtEl>
                                          <p:spTgt spid="85"/>
                                        </p:tgtEl>
                                        <p:attrNameLst>
                                          <p:attrName>ppt_y</p:attrName>
                                        </p:attrNameLst>
                                      </p:cBhvr>
                                      <p:tavLst>
                                        <p:tav tm="0">
                                          <p:val>
                                            <p:strVal val="1+#ppt_h/2"/>
                                          </p:val>
                                        </p:tav>
                                        <p:tav tm="100000">
                                          <p:val>
                                            <p:strVal val="#ppt_y"/>
                                          </p:val>
                                        </p:tav>
                                      </p:tavLst>
                                    </p:anim>
                                  </p:childTnLst>
                                </p:cTn>
                              </p:par>
                            </p:childTnLst>
                          </p:cTn>
                        </p:par>
                        <p:par>
                          <p:cTn id="71" fill="hold">
                            <p:stCondLst>
                              <p:cond delay="22500"/>
                            </p:stCondLst>
                            <p:childTnLst>
                              <p:par>
                                <p:cTn id="72" presetID="2" presetClass="entr" presetSubtype="4" fill="hold" grpId="0" nodeType="afterEffect">
                                  <p:stCondLst>
                                    <p:cond delay="5000"/>
                                  </p:stCondLst>
                                  <p:childTnLst>
                                    <p:set>
                                      <p:cBhvr>
                                        <p:cTn id="73" dur="1" fill="hold">
                                          <p:stCondLst>
                                            <p:cond delay="0"/>
                                          </p:stCondLst>
                                        </p:cTn>
                                        <p:tgtEl>
                                          <p:spTgt spid="86"/>
                                        </p:tgtEl>
                                        <p:attrNameLst>
                                          <p:attrName>style.visibility</p:attrName>
                                        </p:attrNameLst>
                                      </p:cBhvr>
                                      <p:to>
                                        <p:strVal val="visible"/>
                                      </p:to>
                                    </p:set>
                                    <p:anim calcmode="lin" valueType="num">
                                      <p:cBhvr additive="base">
                                        <p:cTn id="74" dur="1000" fill="hold"/>
                                        <p:tgtEl>
                                          <p:spTgt spid="86"/>
                                        </p:tgtEl>
                                        <p:attrNameLst>
                                          <p:attrName>ppt_x</p:attrName>
                                        </p:attrNameLst>
                                      </p:cBhvr>
                                      <p:tavLst>
                                        <p:tav tm="0">
                                          <p:val>
                                            <p:strVal val="#ppt_x"/>
                                          </p:val>
                                        </p:tav>
                                        <p:tav tm="100000">
                                          <p:val>
                                            <p:strVal val="#ppt_x"/>
                                          </p:val>
                                        </p:tav>
                                      </p:tavLst>
                                    </p:anim>
                                    <p:anim calcmode="lin" valueType="num">
                                      <p:cBhvr additive="base">
                                        <p:cTn id="75" dur="1000" fill="hold"/>
                                        <p:tgtEl>
                                          <p:spTgt spid="86"/>
                                        </p:tgtEl>
                                        <p:attrNameLst>
                                          <p:attrName>ppt_y</p:attrName>
                                        </p:attrNameLst>
                                      </p:cBhvr>
                                      <p:tavLst>
                                        <p:tav tm="0">
                                          <p:val>
                                            <p:strVal val="1+#ppt_h/2"/>
                                          </p:val>
                                        </p:tav>
                                        <p:tav tm="100000">
                                          <p:val>
                                            <p:strVal val="#ppt_y"/>
                                          </p:val>
                                        </p:tav>
                                      </p:tavLst>
                                    </p:anim>
                                  </p:childTnLst>
                                </p:cTn>
                              </p:par>
                            </p:childTnLst>
                          </p:cTn>
                        </p:par>
                        <p:par>
                          <p:cTn id="76" fill="hold">
                            <p:stCondLst>
                              <p:cond delay="28500"/>
                            </p:stCondLst>
                            <p:childTnLst>
                              <p:par>
                                <p:cTn id="77" presetID="2" presetClass="entr" presetSubtype="4" fill="hold" grpId="0" nodeType="afterEffect">
                                  <p:stCondLst>
                                    <p:cond delay="5000"/>
                                  </p:stCondLst>
                                  <p:childTnLst>
                                    <p:set>
                                      <p:cBhvr>
                                        <p:cTn id="78" dur="1" fill="hold">
                                          <p:stCondLst>
                                            <p:cond delay="0"/>
                                          </p:stCondLst>
                                        </p:cTn>
                                        <p:tgtEl>
                                          <p:spTgt spid="87"/>
                                        </p:tgtEl>
                                        <p:attrNameLst>
                                          <p:attrName>style.visibility</p:attrName>
                                        </p:attrNameLst>
                                      </p:cBhvr>
                                      <p:to>
                                        <p:strVal val="visible"/>
                                      </p:to>
                                    </p:set>
                                    <p:anim calcmode="lin" valueType="num">
                                      <p:cBhvr additive="base">
                                        <p:cTn id="79" dur="1000" fill="hold"/>
                                        <p:tgtEl>
                                          <p:spTgt spid="87"/>
                                        </p:tgtEl>
                                        <p:attrNameLst>
                                          <p:attrName>ppt_x</p:attrName>
                                        </p:attrNameLst>
                                      </p:cBhvr>
                                      <p:tavLst>
                                        <p:tav tm="0">
                                          <p:val>
                                            <p:strVal val="#ppt_x"/>
                                          </p:val>
                                        </p:tav>
                                        <p:tav tm="100000">
                                          <p:val>
                                            <p:strVal val="#ppt_x"/>
                                          </p:val>
                                        </p:tav>
                                      </p:tavLst>
                                    </p:anim>
                                    <p:anim calcmode="lin" valueType="num">
                                      <p:cBhvr additive="base">
                                        <p:cTn id="80" dur="1000" fill="hold"/>
                                        <p:tgtEl>
                                          <p:spTgt spid="87"/>
                                        </p:tgtEl>
                                        <p:attrNameLst>
                                          <p:attrName>ppt_y</p:attrName>
                                        </p:attrNameLst>
                                      </p:cBhvr>
                                      <p:tavLst>
                                        <p:tav tm="0">
                                          <p:val>
                                            <p:strVal val="1+#ppt_h/2"/>
                                          </p:val>
                                        </p:tav>
                                        <p:tav tm="100000">
                                          <p:val>
                                            <p:strVal val="#ppt_y"/>
                                          </p:val>
                                        </p:tav>
                                      </p:tavLst>
                                    </p:anim>
                                  </p:childTnLst>
                                </p:cTn>
                              </p:par>
                            </p:childTnLst>
                          </p:cTn>
                        </p:par>
                        <p:par>
                          <p:cTn id="81" fill="hold">
                            <p:stCondLst>
                              <p:cond delay="34500"/>
                            </p:stCondLst>
                            <p:childTnLst>
                              <p:par>
                                <p:cTn id="82" presetID="18" presetClass="entr" presetSubtype="6"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strips(downRight)">
                                      <p:cBhvr>
                                        <p:cTn id="8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81" grpId="0"/>
      <p:bldP spid="82" grpId="0" animBg="1"/>
      <p:bldP spid="83" grpId="0" animBg="1"/>
      <p:bldP spid="84" grpId="0" animBg="1"/>
      <p:bldP spid="85" grpId="0" animBg="1"/>
      <p:bldP spid="86" grpId="0" animBg="1"/>
      <p:bldP spid="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5823431" y="1226312"/>
            <a:ext cx="3290887" cy="1477328"/>
          </a:xfrm>
          <a:prstGeom prst="rect">
            <a:avLst/>
          </a:prstGeom>
          <a:noFill/>
          <a:ln w="9525">
            <a:noFill/>
            <a:miter lim="800000"/>
            <a:headEnd/>
            <a:tailEnd/>
          </a:ln>
        </p:spPr>
        <p:txBody>
          <a:bodyPr>
            <a:spAutoFit/>
          </a:bodyPr>
          <a:lstStyle/>
          <a:p>
            <a:pPr algn="ctr">
              <a:defRPr/>
            </a:pPr>
            <a:r>
              <a:rPr lang="ru-RU" b="1" dirty="0">
                <a:solidFill>
                  <a:srgbClr val="002060"/>
                </a:solidFill>
                <a:latin typeface="Century Gothic" pitchFamily="34" charset="0"/>
                <a:cs typeface="+mn-cs"/>
              </a:rPr>
              <a:t>Исходные контура шестерни построены с использованием макроса, созданного в системе ГеММа-3</a:t>
            </a:r>
            <a:r>
              <a:rPr lang="en-US" b="1" dirty="0">
                <a:solidFill>
                  <a:srgbClr val="002060"/>
                </a:solidFill>
                <a:latin typeface="Century Gothic" pitchFamily="34" charset="0"/>
                <a:cs typeface="+mn-cs"/>
              </a:rPr>
              <a:t>D</a:t>
            </a:r>
            <a:endParaRPr lang="ru-RU" b="1" dirty="0">
              <a:solidFill>
                <a:srgbClr val="002060"/>
              </a:solidFill>
              <a:latin typeface="Century Gothic" pitchFamily="34" charset="0"/>
              <a:cs typeface="+mn-cs"/>
            </a:endParaRPr>
          </a:p>
        </p:txBody>
      </p:sp>
      <p:pic>
        <p:nvPicPr>
          <p:cNvPr id="35844" name="Picture 4" descr="992"/>
          <p:cNvPicPr>
            <a:picLocks noChangeAspect="1" noChangeArrowheads="1"/>
          </p:cNvPicPr>
          <p:nvPr/>
        </p:nvPicPr>
        <p:blipFill>
          <a:blip r:embed="rId3" cstate="print">
            <a:extLst/>
          </a:blip>
          <a:srcRect/>
          <a:stretch>
            <a:fillRect/>
          </a:stretch>
        </p:blipFill>
        <p:spPr bwMode="auto">
          <a:xfrm>
            <a:off x="3075163" y="1131592"/>
            <a:ext cx="2520280" cy="1654706"/>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35845" name="Picture 5" descr="993"/>
          <p:cNvPicPr>
            <a:picLocks noChangeAspect="1" noChangeArrowheads="1"/>
          </p:cNvPicPr>
          <p:nvPr/>
        </p:nvPicPr>
        <p:blipFill>
          <a:blip r:embed="rId4" cstate="print">
            <a:extLst/>
          </a:blip>
          <a:srcRect/>
          <a:stretch>
            <a:fillRect/>
          </a:stretch>
        </p:blipFill>
        <p:spPr bwMode="auto">
          <a:xfrm>
            <a:off x="3106133" y="2833247"/>
            <a:ext cx="2489310" cy="1768446"/>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sp>
        <p:nvSpPr>
          <p:cNvPr id="8" name="Text Box 6"/>
          <p:cNvSpPr txBox="1">
            <a:spLocks noChangeArrowheads="1"/>
          </p:cNvSpPr>
          <p:nvPr/>
        </p:nvSpPr>
        <p:spPr bwMode="auto">
          <a:xfrm>
            <a:off x="-25707" y="2951208"/>
            <a:ext cx="2916238" cy="1200329"/>
          </a:xfrm>
          <a:prstGeom prst="rect">
            <a:avLst/>
          </a:prstGeom>
          <a:noFill/>
          <a:ln w="9525">
            <a:noFill/>
            <a:miter lim="800000"/>
            <a:headEnd/>
            <a:tailEnd/>
          </a:ln>
        </p:spPr>
        <p:txBody>
          <a:bodyPr>
            <a:spAutoFit/>
          </a:bodyPr>
          <a:lstStyle/>
          <a:p>
            <a:pPr algn="ctr">
              <a:spcBef>
                <a:spcPct val="50000"/>
              </a:spcBef>
              <a:defRPr/>
            </a:pPr>
            <a:r>
              <a:rPr lang="ru-RU" b="1" dirty="0">
                <a:solidFill>
                  <a:srgbClr val="002060"/>
                </a:solidFill>
                <a:latin typeface="Century Gothic" pitchFamily="34" charset="0"/>
                <a:cs typeface="+mn-cs"/>
              </a:rPr>
              <a:t>Траектория движения проволоки по контурам профилей зубьев шестерни</a:t>
            </a:r>
          </a:p>
        </p:txBody>
      </p:sp>
      <p:pic>
        <p:nvPicPr>
          <p:cNvPr id="71693" name="Picture 8" descr="Без имени-1"/>
          <p:cNvPicPr>
            <a:picLocks noChangeAspect="1" noChangeArrowheads="1"/>
          </p:cNvPicPr>
          <p:nvPr/>
        </p:nvPicPr>
        <p:blipFill>
          <a:blip r:embed="rId5"/>
          <a:srcRect/>
          <a:stretch>
            <a:fillRect/>
          </a:stretch>
        </p:blipFill>
        <p:spPr bwMode="auto">
          <a:xfrm>
            <a:off x="6418501" y="2917857"/>
            <a:ext cx="2466975" cy="1670050"/>
          </a:xfrm>
          <a:prstGeom prst="rect">
            <a:avLst/>
          </a:prstGeom>
          <a:noFill/>
          <a:ln w="9525">
            <a:noFill/>
            <a:miter lim="800000"/>
            <a:headEnd/>
            <a:tailEnd/>
          </a:ln>
        </p:spPr>
      </p:pic>
      <p:pic>
        <p:nvPicPr>
          <p:cNvPr id="71694" name="Picture 14"/>
          <p:cNvPicPr>
            <a:picLocks noChangeAspect="1" noChangeArrowheads="1"/>
          </p:cNvPicPr>
          <p:nvPr/>
        </p:nvPicPr>
        <p:blipFill>
          <a:blip r:embed="rId6"/>
          <a:srcRect/>
          <a:stretch>
            <a:fillRect/>
          </a:stretch>
        </p:blipFill>
        <p:spPr bwMode="auto">
          <a:xfrm>
            <a:off x="225813" y="1180279"/>
            <a:ext cx="2216150" cy="1557337"/>
          </a:xfrm>
          <a:prstGeom prst="rect">
            <a:avLst/>
          </a:prstGeom>
          <a:noFill/>
          <a:ln w="9525">
            <a:noFill/>
            <a:miter lim="800000"/>
            <a:headEnd/>
            <a:tailEnd/>
          </a:ln>
        </p:spPr>
      </p:pic>
      <p:sp>
        <p:nvSpPr>
          <p:cNvPr id="71695" name="Прямоугольник 8"/>
          <p:cNvSpPr>
            <a:spLocks noChangeArrowheads="1"/>
          </p:cNvSpPr>
          <p:nvPr/>
        </p:nvSpPr>
        <p:spPr bwMode="auto">
          <a:xfrm>
            <a:off x="905" y="617752"/>
            <a:ext cx="9144000"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Электроэрозионная </a:t>
            </a:r>
            <a:r>
              <a:rPr lang="ru-RU" sz="2000" b="1" dirty="0" smtClean="0">
                <a:solidFill>
                  <a:srgbClr val="0028DA"/>
                </a:solidFill>
                <a:latin typeface="Century Gothic" pitchFamily="34" charset="0"/>
              </a:rPr>
              <a:t>обработка в ГеММа-3</a:t>
            </a:r>
            <a:r>
              <a:rPr lang="en-US" sz="2000" b="1" dirty="0" smtClean="0">
                <a:solidFill>
                  <a:srgbClr val="0028DA"/>
                </a:solidFill>
                <a:latin typeface="Century Gothic" pitchFamily="34" charset="0"/>
              </a:rPr>
              <a:t>D</a:t>
            </a:r>
            <a:endParaRPr lang="ru-RU" sz="2000" b="1" dirty="0">
              <a:solidFill>
                <a:srgbClr val="0028DA"/>
              </a:solidFill>
              <a:latin typeface="Century Gothic" pitchFamily="34" charset="0"/>
            </a:endParaRPr>
          </a:p>
        </p:txBody>
      </p:sp>
      <p:sp>
        <p:nvSpPr>
          <p:cNvPr id="9" name="Прямоугольник 8"/>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5436484" y="1419626"/>
            <a:ext cx="3600400" cy="2031325"/>
          </a:xfrm>
          <a:prstGeom prst="rect">
            <a:avLst/>
          </a:prstGeom>
          <a:noFill/>
          <a:ln w="9525">
            <a:noFill/>
            <a:miter lim="800000"/>
            <a:headEnd/>
            <a:tailEnd/>
          </a:ln>
        </p:spPr>
        <p:txBody>
          <a:bodyPr wrap="square">
            <a:spAutoFit/>
          </a:bodyPr>
          <a:lstStyle/>
          <a:p>
            <a:pPr algn="ctr">
              <a:defRPr/>
            </a:pPr>
            <a:r>
              <a:rPr lang="ru-RU" b="1" dirty="0">
                <a:solidFill>
                  <a:srgbClr val="002060"/>
                </a:solidFill>
                <a:latin typeface="Century Gothic" pitchFamily="34" charset="0"/>
                <a:cs typeface="+mn-cs"/>
              </a:rPr>
              <a:t>Подготовка электродов для изготовления матрицы </a:t>
            </a:r>
            <a:r>
              <a:rPr lang="ru-RU" b="1" dirty="0" smtClean="0">
                <a:solidFill>
                  <a:srgbClr val="002060"/>
                </a:solidFill>
                <a:latin typeface="Century Gothic" pitchFamily="34" charset="0"/>
                <a:cs typeface="+mn-cs"/>
              </a:rPr>
              <a:t>крыльчатки</a:t>
            </a:r>
            <a:r>
              <a:rPr lang="ru-RU" b="1" dirty="0">
                <a:solidFill>
                  <a:srgbClr val="002060"/>
                </a:solidFill>
                <a:latin typeface="Century Gothic" pitchFamily="34" charset="0"/>
              </a:rPr>
              <a:t> с </a:t>
            </a:r>
            <a:r>
              <a:rPr lang="ru-RU" b="1" dirty="0">
                <a:solidFill>
                  <a:srgbClr val="8064A2">
                    <a:lumMod val="50000"/>
                  </a:srgbClr>
                </a:solidFill>
                <a:latin typeface="Century Gothic" pitchFamily="34" charset="0"/>
              </a:rPr>
              <a:t>использованием </a:t>
            </a:r>
            <a:r>
              <a:rPr lang="ru-RU" b="1" dirty="0">
                <a:solidFill>
                  <a:srgbClr val="F79646">
                    <a:lumMod val="75000"/>
                  </a:srgbClr>
                </a:solidFill>
                <a:latin typeface="Century Gothic" pitchFamily="34" charset="0"/>
              </a:rPr>
              <a:t>ГеММа-3</a:t>
            </a:r>
            <a:r>
              <a:rPr lang="en-US" b="1" dirty="0">
                <a:solidFill>
                  <a:srgbClr val="F79646">
                    <a:lumMod val="75000"/>
                  </a:srgbClr>
                </a:solidFill>
                <a:latin typeface="Century Gothic" pitchFamily="34" charset="0"/>
              </a:rPr>
              <a:t>D</a:t>
            </a:r>
            <a:r>
              <a:rPr lang="ru-RU" b="1" dirty="0" smtClean="0">
                <a:solidFill>
                  <a:schemeClr val="accent4">
                    <a:lumMod val="50000"/>
                  </a:schemeClr>
                </a:solidFill>
                <a:latin typeface="Century Gothic" pitchFamily="34" charset="0"/>
                <a:cs typeface="+mn-cs"/>
              </a:rPr>
              <a:t>  </a:t>
            </a:r>
            <a:endParaRPr lang="ru-RU" b="1" dirty="0">
              <a:solidFill>
                <a:schemeClr val="accent4">
                  <a:lumMod val="50000"/>
                </a:schemeClr>
              </a:solidFill>
              <a:latin typeface="Century Gothic" pitchFamily="34" charset="0"/>
              <a:cs typeface="+mn-cs"/>
            </a:endParaRPr>
          </a:p>
          <a:p>
            <a:pPr algn="ctr">
              <a:defRPr/>
            </a:pPr>
            <a:r>
              <a:rPr lang="ru-RU" b="1" dirty="0" smtClean="0">
                <a:solidFill>
                  <a:srgbClr val="002060"/>
                </a:solidFill>
                <a:latin typeface="Century Gothic" pitchFamily="34" charset="0"/>
                <a:cs typeface="+mn-cs"/>
              </a:rPr>
              <a:t>ООО </a:t>
            </a:r>
            <a:r>
              <a:rPr lang="ru-RU" b="1" dirty="0">
                <a:solidFill>
                  <a:srgbClr val="002060"/>
                </a:solidFill>
                <a:latin typeface="Century Gothic" pitchFamily="34" charset="0"/>
                <a:cs typeface="+mn-cs"/>
              </a:rPr>
              <a:t>"</a:t>
            </a:r>
            <a:r>
              <a:rPr lang="ru-RU" b="1" dirty="0" smtClean="0">
                <a:solidFill>
                  <a:srgbClr val="002060"/>
                </a:solidFill>
                <a:latin typeface="Century Gothic" pitchFamily="34" charset="0"/>
                <a:cs typeface="+mn-cs"/>
              </a:rPr>
              <a:t>ВНИИБТ-Буровой </a:t>
            </a:r>
            <a:r>
              <a:rPr lang="ru-RU" b="1" dirty="0">
                <a:solidFill>
                  <a:srgbClr val="002060"/>
                </a:solidFill>
                <a:latin typeface="Century Gothic" pitchFamily="34" charset="0"/>
                <a:cs typeface="+mn-cs"/>
              </a:rPr>
              <a:t>инструмент"</a:t>
            </a:r>
          </a:p>
          <a:p>
            <a:pPr algn="ctr">
              <a:defRPr/>
            </a:pPr>
            <a:r>
              <a:rPr lang="ru-RU" b="1" dirty="0" smtClean="0">
                <a:solidFill>
                  <a:srgbClr val="002060"/>
                </a:solidFill>
                <a:latin typeface="Century Gothic" pitchFamily="34" charset="0"/>
                <a:cs typeface="+mn-cs"/>
              </a:rPr>
              <a:t> </a:t>
            </a:r>
            <a:r>
              <a:rPr lang="ru-RU" b="1" dirty="0">
                <a:solidFill>
                  <a:srgbClr val="002060"/>
                </a:solidFill>
                <a:latin typeface="Century Gothic" pitchFamily="34" charset="0"/>
                <a:cs typeface="+mn-cs"/>
              </a:rPr>
              <a:t>г. Котово</a:t>
            </a:r>
          </a:p>
        </p:txBody>
      </p:sp>
      <p:pic>
        <p:nvPicPr>
          <p:cNvPr id="73734" name="Picture 10"/>
          <p:cNvPicPr>
            <a:picLocks noChangeAspect="1" noChangeArrowheads="1"/>
          </p:cNvPicPr>
          <p:nvPr/>
        </p:nvPicPr>
        <p:blipFill>
          <a:blip r:embed="rId3"/>
          <a:srcRect b="2573"/>
          <a:stretch>
            <a:fillRect/>
          </a:stretch>
        </p:blipFill>
        <p:spPr bwMode="auto">
          <a:xfrm>
            <a:off x="323858" y="915567"/>
            <a:ext cx="4978477" cy="3606622"/>
          </a:xfrm>
          <a:prstGeom prst="rect">
            <a:avLst/>
          </a:prstGeom>
          <a:noFill/>
          <a:ln w="9525">
            <a:noFill/>
            <a:miter lim="800000"/>
            <a:headEnd/>
            <a:tailEnd/>
          </a:ln>
        </p:spPr>
      </p:pic>
      <p:sp>
        <p:nvSpPr>
          <p:cNvPr id="73735" name="Прямоугольник 4"/>
          <p:cNvSpPr>
            <a:spLocks noChangeArrowheads="1"/>
          </p:cNvSpPr>
          <p:nvPr/>
        </p:nvSpPr>
        <p:spPr bwMode="auto">
          <a:xfrm>
            <a:off x="1332481" y="515456"/>
            <a:ext cx="6695911"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Электроэрозионная обработка</a:t>
            </a: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5956956" y="1491630"/>
            <a:ext cx="2944649" cy="1754326"/>
          </a:xfrm>
          <a:prstGeom prst="rect">
            <a:avLst/>
          </a:prstGeom>
          <a:noFill/>
          <a:ln w="9525">
            <a:noFill/>
            <a:miter lim="800000"/>
            <a:headEnd/>
            <a:tailEnd/>
          </a:ln>
        </p:spPr>
        <p:txBody>
          <a:bodyPr wrap="square">
            <a:spAutoFit/>
          </a:bodyPr>
          <a:lstStyle/>
          <a:p>
            <a:pPr lvl="0" algn="ctr">
              <a:defRPr/>
            </a:pPr>
            <a:r>
              <a:rPr lang="ru-RU" b="1" dirty="0">
                <a:solidFill>
                  <a:srgbClr val="002060"/>
                </a:solidFill>
                <a:latin typeface="Century Gothic" pitchFamily="34" charset="0"/>
                <a:cs typeface="+mn-cs"/>
              </a:rPr>
              <a:t>Электроды для изготовления </a:t>
            </a:r>
            <a:r>
              <a:rPr lang="ru-RU" b="1" dirty="0" smtClean="0">
                <a:solidFill>
                  <a:srgbClr val="002060"/>
                </a:solidFill>
                <a:latin typeface="Century Gothic" pitchFamily="34" charset="0"/>
                <a:cs typeface="+mn-cs"/>
              </a:rPr>
              <a:t>матрицы</a:t>
            </a:r>
            <a:r>
              <a:rPr lang="en-US" b="1" dirty="0" smtClean="0">
                <a:solidFill>
                  <a:srgbClr val="002060"/>
                </a:solidFill>
                <a:latin typeface="Century Gothic" pitchFamily="34" charset="0"/>
                <a:cs typeface="+mn-cs"/>
              </a:rPr>
              <a:t> </a:t>
            </a:r>
            <a:r>
              <a:rPr lang="en-US" b="1" dirty="0" smtClean="0">
                <a:solidFill>
                  <a:schemeClr val="accent4">
                    <a:lumMod val="50000"/>
                  </a:schemeClr>
                </a:solidFill>
                <a:latin typeface="Century Gothic" pitchFamily="34" charset="0"/>
                <a:cs typeface="+mn-cs"/>
              </a:rPr>
              <a:t>(</a:t>
            </a:r>
            <a:r>
              <a:rPr lang="ru-RU" b="1" dirty="0" smtClean="0">
                <a:solidFill>
                  <a:srgbClr val="8064A2">
                    <a:lumMod val="50000"/>
                  </a:srgbClr>
                </a:solidFill>
                <a:latin typeface="Century Gothic" pitchFamily="34" charset="0"/>
              </a:rPr>
              <a:t>с </a:t>
            </a:r>
            <a:r>
              <a:rPr lang="ru-RU" b="1" dirty="0">
                <a:solidFill>
                  <a:srgbClr val="8064A2">
                    <a:lumMod val="50000"/>
                  </a:srgbClr>
                </a:solidFill>
                <a:latin typeface="Century Gothic" pitchFamily="34" charset="0"/>
              </a:rPr>
              <a:t>использованием </a:t>
            </a:r>
            <a:r>
              <a:rPr lang="ru-RU" b="1" dirty="0">
                <a:solidFill>
                  <a:srgbClr val="F79646">
                    <a:lumMod val="75000"/>
                  </a:srgbClr>
                </a:solidFill>
                <a:latin typeface="Century Gothic" pitchFamily="34" charset="0"/>
              </a:rPr>
              <a:t>ГеММа-3</a:t>
            </a:r>
            <a:r>
              <a:rPr lang="en-US" b="1" dirty="0" smtClean="0">
                <a:solidFill>
                  <a:srgbClr val="F79646">
                    <a:lumMod val="75000"/>
                  </a:srgbClr>
                </a:solidFill>
                <a:latin typeface="Century Gothic" pitchFamily="34" charset="0"/>
              </a:rPr>
              <a:t>D)</a:t>
            </a:r>
            <a:r>
              <a:rPr lang="ru-RU" b="1" dirty="0" smtClean="0">
                <a:solidFill>
                  <a:srgbClr val="8064A2">
                    <a:lumMod val="50000"/>
                  </a:srgbClr>
                </a:solidFill>
                <a:latin typeface="Century Gothic" pitchFamily="34" charset="0"/>
              </a:rPr>
              <a:t>  </a:t>
            </a:r>
            <a:endParaRPr lang="ru-RU" b="1" dirty="0">
              <a:solidFill>
                <a:srgbClr val="8064A2">
                  <a:lumMod val="50000"/>
                </a:srgbClr>
              </a:solidFill>
              <a:latin typeface="Century Gothic" pitchFamily="34" charset="0"/>
            </a:endParaRPr>
          </a:p>
          <a:p>
            <a:pPr algn="ctr">
              <a:spcBef>
                <a:spcPct val="50000"/>
              </a:spcBef>
              <a:defRPr/>
            </a:pPr>
            <a:endParaRPr lang="ru-RU" sz="2400" b="1" dirty="0">
              <a:solidFill>
                <a:schemeClr val="accent4">
                  <a:lumMod val="50000"/>
                </a:schemeClr>
              </a:solidFill>
              <a:latin typeface="Century Gothic" pitchFamily="34" charset="0"/>
              <a:cs typeface="+mn-cs"/>
            </a:endParaRPr>
          </a:p>
        </p:txBody>
      </p:sp>
      <p:pic>
        <p:nvPicPr>
          <p:cNvPr id="37892" name="Picture 14"/>
          <p:cNvPicPr>
            <a:picLocks noChangeAspect="1" noChangeArrowheads="1"/>
          </p:cNvPicPr>
          <p:nvPr/>
        </p:nvPicPr>
        <p:blipFill>
          <a:blip r:embed="rId3">
            <a:extLst/>
          </a:blip>
          <a:srcRect/>
          <a:stretch>
            <a:fillRect/>
          </a:stretch>
        </p:blipFill>
        <p:spPr bwMode="auto">
          <a:xfrm>
            <a:off x="827592" y="843559"/>
            <a:ext cx="4890237" cy="368303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a:extLst/>
        </p:spPr>
      </p:pic>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
        <p:nvSpPr>
          <p:cNvPr id="6" name="Прямоугольник 4"/>
          <p:cNvSpPr>
            <a:spLocks noChangeArrowheads="1"/>
          </p:cNvSpPr>
          <p:nvPr/>
        </p:nvSpPr>
        <p:spPr bwMode="auto">
          <a:xfrm>
            <a:off x="1312735" y="504025"/>
            <a:ext cx="6732240"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Электроэрозионная обработка</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6357272" y="3512954"/>
            <a:ext cx="2520255" cy="64633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smtClean="0">
                <a:ln>
                  <a:noFill/>
                </a:ln>
                <a:solidFill>
                  <a:srgbClr val="8064A2">
                    <a:lumMod val="50000"/>
                  </a:srgbClr>
                </a:solidFill>
                <a:effectLst/>
                <a:uLnTx/>
                <a:uFillTx/>
                <a:latin typeface="Century Gothic" pitchFamily="34" charset="0"/>
                <a:ea typeface="+mn-ea"/>
                <a:cs typeface="Arial" charset="0"/>
              </a:rPr>
              <a:t>ЗАО «Пластик»   </a:t>
            </a:r>
            <a:endPar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FF9900"/>
                </a:solidFill>
                <a:effectLst/>
                <a:uLnTx/>
                <a:uFillTx/>
                <a:latin typeface="Century Gothic" pitchFamily="34" charset="0"/>
                <a:ea typeface="+mn-ea"/>
                <a:cs typeface="Arial" charset="0"/>
              </a:rPr>
              <a:t>г. </a:t>
            </a:r>
            <a:r>
              <a:rPr kumimoji="0" lang="ru-RU" b="1" i="0" u="none" strike="noStrike" kern="1200" cap="none" spc="0" normalizeH="0" baseline="0" noProof="0" dirty="0" smtClean="0">
                <a:ln>
                  <a:noFill/>
                </a:ln>
                <a:solidFill>
                  <a:srgbClr val="FF9900"/>
                </a:solidFill>
                <a:effectLst/>
                <a:uLnTx/>
                <a:uFillTx/>
                <a:latin typeface="Century Gothic" pitchFamily="34" charset="0"/>
                <a:ea typeface="+mn-ea"/>
                <a:cs typeface="Arial" charset="0"/>
              </a:rPr>
              <a:t>Челябинск</a:t>
            </a:r>
            <a:endParaRPr kumimoji="0" lang="ru-RU" b="1" i="0" u="none" strike="noStrike" kern="1200" cap="none" spc="0" normalizeH="0" baseline="0" noProof="0" dirty="0">
              <a:ln>
                <a:noFill/>
              </a:ln>
              <a:solidFill>
                <a:srgbClr val="FF9900"/>
              </a:solidFill>
              <a:effectLst/>
              <a:uLnTx/>
              <a:uFillTx/>
              <a:latin typeface="Century Gothic" pitchFamily="34" charset="0"/>
              <a:ea typeface="+mn-ea"/>
              <a:cs typeface="Arial" charset="0"/>
            </a:endParaRPr>
          </a:p>
        </p:txBody>
      </p:sp>
      <p:pic>
        <p:nvPicPr>
          <p:cNvPr id="33796" name="Picture 5" descr="027 Электрод на ручку с наклоном проволоки"/>
          <p:cNvPicPr>
            <a:picLocks noChangeAspect="1" noChangeArrowheads="1"/>
          </p:cNvPicPr>
          <p:nvPr/>
        </p:nvPicPr>
        <p:blipFill>
          <a:blip r:embed="rId3">
            <a:extLst/>
          </a:blip>
          <a:srcRect/>
          <a:stretch>
            <a:fillRect/>
          </a:stretch>
        </p:blipFill>
        <p:spPr bwMode="auto">
          <a:xfrm>
            <a:off x="347099" y="1237059"/>
            <a:ext cx="1921941" cy="144274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extLst/>
        </p:spPr>
      </p:pic>
      <p:pic>
        <p:nvPicPr>
          <p:cNvPr id="33797" name="Picture 6" descr="033 Импорт из про-е 1"/>
          <p:cNvPicPr>
            <a:picLocks noChangeAspect="1" noChangeArrowheads="1"/>
          </p:cNvPicPr>
          <p:nvPr/>
        </p:nvPicPr>
        <p:blipFill>
          <a:blip r:embed="rId4">
            <a:extLst/>
          </a:blip>
          <a:srcRect/>
          <a:stretch>
            <a:fillRect/>
          </a:stretch>
        </p:blipFill>
        <p:spPr bwMode="auto">
          <a:xfrm>
            <a:off x="2723953" y="1237059"/>
            <a:ext cx="1969182" cy="144274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extLst/>
        </p:spPr>
      </p:pic>
      <p:pic>
        <p:nvPicPr>
          <p:cNvPr id="33798" name="Picture 8" descr="009 все детали"/>
          <p:cNvPicPr>
            <a:picLocks noChangeAspect="1" noChangeArrowheads="1"/>
          </p:cNvPicPr>
          <p:nvPr/>
        </p:nvPicPr>
        <p:blipFill>
          <a:blip r:embed="rId5" cstate="print">
            <a:extLst/>
          </a:blip>
          <a:srcRect/>
          <a:stretch>
            <a:fillRect/>
          </a:stretch>
        </p:blipFill>
        <p:spPr bwMode="auto">
          <a:xfrm>
            <a:off x="418522" y="3106595"/>
            <a:ext cx="1950134" cy="143001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extLst/>
        </p:spPr>
      </p:pic>
      <p:pic>
        <p:nvPicPr>
          <p:cNvPr id="67598" name="Picture 9" descr="610 Эрозия пуансон по матрице собрано"/>
          <p:cNvPicPr>
            <a:picLocks noChangeAspect="1" noChangeArrowheads="1"/>
          </p:cNvPicPr>
          <p:nvPr/>
        </p:nvPicPr>
        <p:blipFill>
          <a:blip r:embed="rId6"/>
          <a:srcRect r="21529"/>
          <a:stretch>
            <a:fillRect/>
          </a:stretch>
        </p:blipFill>
        <p:spPr bwMode="auto">
          <a:xfrm>
            <a:off x="7525675" y="1280929"/>
            <a:ext cx="1603375" cy="1497013"/>
          </a:xfrm>
          <a:prstGeom prst="rect">
            <a:avLst/>
          </a:prstGeom>
          <a:noFill/>
          <a:ln w="9525">
            <a:noFill/>
            <a:miter lim="800000"/>
            <a:headEnd/>
            <a:tailEnd/>
          </a:ln>
        </p:spPr>
      </p:pic>
      <p:pic>
        <p:nvPicPr>
          <p:cNvPr id="33800" name="Picture 10" descr="630 Эрозия пуансон по матрице строгание"/>
          <p:cNvPicPr>
            <a:picLocks noChangeAspect="1" noChangeArrowheads="1"/>
          </p:cNvPicPr>
          <p:nvPr/>
        </p:nvPicPr>
        <p:blipFill>
          <a:blip r:embed="rId7">
            <a:extLst/>
          </a:blip>
          <a:srcRect/>
          <a:stretch>
            <a:fillRect/>
          </a:stretch>
        </p:blipFill>
        <p:spPr bwMode="auto">
          <a:xfrm>
            <a:off x="3728937" y="3106062"/>
            <a:ext cx="1962034" cy="143915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extLst/>
        </p:spPr>
      </p:pic>
      <p:pic>
        <p:nvPicPr>
          <p:cNvPr id="33801" name="Picture 16" descr="022 детали проволочной эрозии"/>
          <p:cNvPicPr>
            <a:picLocks noChangeAspect="1" noChangeArrowheads="1"/>
          </p:cNvPicPr>
          <p:nvPr/>
        </p:nvPicPr>
        <p:blipFill>
          <a:blip r:embed="rId8">
            <a:extLst/>
          </a:blip>
          <a:srcRect/>
          <a:stretch>
            <a:fillRect/>
          </a:stretch>
        </p:blipFill>
        <p:spPr bwMode="auto">
          <a:xfrm>
            <a:off x="5169996" y="1238251"/>
            <a:ext cx="1960845" cy="143678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extLst/>
        </p:spPr>
      </p:pic>
      <p:sp>
        <p:nvSpPr>
          <p:cNvPr id="67601" name="Прямоугольник 10"/>
          <p:cNvSpPr>
            <a:spLocks noChangeArrowheads="1"/>
          </p:cNvSpPr>
          <p:nvPr/>
        </p:nvSpPr>
        <p:spPr bwMode="auto">
          <a:xfrm>
            <a:off x="0" y="618047"/>
            <a:ext cx="9144000"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Использование </a:t>
            </a:r>
            <a:r>
              <a:rPr kumimoji="0" lang="ru-RU" sz="2000" b="1" i="0" u="none" strike="noStrike" kern="1200" cap="none" spc="0" normalizeH="0" baseline="0" noProof="0" dirty="0" err="1" smtClean="0">
                <a:ln>
                  <a:noFill/>
                </a:ln>
                <a:solidFill>
                  <a:srgbClr val="0028DA"/>
                </a:solidFill>
                <a:effectLst/>
                <a:uLnTx/>
                <a:uFillTx/>
                <a:latin typeface="Century Gothic" pitchFamily="34" charset="0"/>
                <a:ea typeface="+mn-ea"/>
                <a:cs typeface="Arial" charset="0"/>
              </a:rPr>
              <a:t>электроэрозии</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 </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ГеММа-3</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D </a:t>
            </a:r>
            <a:endPar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endParaRPr>
          </a:p>
        </p:txBody>
      </p:sp>
      <p:sp>
        <p:nvSpPr>
          <p:cNvPr id="10" name="Прямоугольник 9"/>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9353372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7" name="Прямоугольник 4"/>
          <p:cNvSpPr>
            <a:spLocks noChangeArrowheads="1"/>
          </p:cNvSpPr>
          <p:nvPr/>
        </p:nvSpPr>
        <p:spPr bwMode="auto">
          <a:xfrm>
            <a:off x="0" y="544854"/>
            <a:ext cx="9144000" cy="400110"/>
          </a:xfrm>
          <a:prstGeom prst="rect">
            <a:avLst/>
          </a:prstGeom>
          <a:noFill/>
          <a:ln w="9525">
            <a:noFill/>
            <a:miter lim="800000"/>
            <a:headEnd/>
            <a:tailEnd/>
          </a:ln>
        </p:spPr>
        <p:txBody>
          <a:bodyPr wrap="square">
            <a:spAutoFit/>
          </a:bodyPr>
          <a:lstStyle/>
          <a:p>
            <a:pPr algn="ctr"/>
            <a:r>
              <a:rPr lang="ru-RU" sz="2000" b="1" dirty="0" smtClean="0">
                <a:solidFill>
                  <a:srgbClr val="0028DA"/>
                </a:solidFill>
                <a:latin typeface="Century Gothic" pitchFamily="34" charset="0"/>
              </a:rPr>
              <a:t>Гравировка по ГОСТ в ГеММА-3</a:t>
            </a:r>
            <a:r>
              <a:rPr lang="en-US" sz="2000" b="1" dirty="0" smtClean="0">
                <a:solidFill>
                  <a:srgbClr val="0028DA"/>
                </a:solidFill>
                <a:latin typeface="Century Gothic" pitchFamily="34" charset="0"/>
              </a:rPr>
              <a:t>D</a:t>
            </a:r>
            <a:endParaRPr lang="ru-RU" sz="2000" b="1" dirty="0">
              <a:solidFill>
                <a:srgbClr val="0028DA"/>
              </a:solidFill>
              <a:latin typeface="Century Gothic" pitchFamily="34"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56" y="986687"/>
            <a:ext cx="2887654" cy="146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2"/>
          <p:cNvSpPr>
            <a:spLocks noChangeArrowheads="1"/>
          </p:cNvSpPr>
          <p:nvPr/>
        </p:nvSpPr>
        <p:spPr bwMode="auto">
          <a:xfrm>
            <a:off x="6016319" y="986687"/>
            <a:ext cx="3117639"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algn="ctr">
              <a:spcBef>
                <a:spcPct val="0"/>
              </a:spcBef>
              <a:buClrTx/>
              <a:buSzTx/>
              <a:buFontTx/>
              <a:buNone/>
            </a:pPr>
            <a:r>
              <a:rPr lang="ru-RU" altLang="ru-RU" sz="1800" b="1" dirty="0">
                <a:solidFill>
                  <a:srgbClr val="002060"/>
                </a:solidFill>
                <a:latin typeface="Century Gothic" panose="020B0502020202020204" pitchFamily="34" charset="0"/>
                <a:cs typeface="+mn-cs"/>
              </a:rPr>
              <a:t>Система ГеММа-3D обеспечивает механическую гравировку по ГОСТ по ГОСТ 2930-62, ГОСТ 26.008-85 и ГОСТ 50140-92 различных исполнений с учетом толщины обводки и таблицы кернинга пар символов.</a:t>
            </a:r>
            <a:endParaRPr lang="ru-RU" altLang="ru-RU" sz="1800" b="1" dirty="0" smtClean="0">
              <a:solidFill>
                <a:srgbClr val="002060"/>
              </a:solidFill>
              <a:latin typeface="Century Gothic" panose="020B0502020202020204" pitchFamily="34" charset="0"/>
              <a:cs typeface="+mn-cs"/>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55" y="2642871"/>
            <a:ext cx="2887654" cy="1924621"/>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8051" y="987576"/>
            <a:ext cx="2199518" cy="1465978"/>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016" y="2842669"/>
            <a:ext cx="2255554" cy="1503327"/>
          </a:xfrm>
          <a:prstGeom prst="rect">
            <a:avLst/>
          </a:prstGeom>
        </p:spPr>
      </p:pic>
      <p:sp>
        <p:nvSpPr>
          <p:cNvPr id="8" name="Прямоугольник 7"/>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OV"/>
          <p:cNvPicPr>
            <a:picLocks noChangeAspect="1" noChangeArrowheads="1"/>
          </p:cNvPicPr>
          <p:nvPr/>
        </p:nvPicPr>
        <p:blipFill>
          <a:blip r:embed="rId3">
            <a:extLst/>
          </a:blip>
          <a:srcRect/>
          <a:stretch>
            <a:fillRect/>
          </a:stretch>
        </p:blipFill>
        <p:spPr bwMode="auto">
          <a:xfrm>
            <a:off x="2267752" y="1059584"/>
            <a:ext cx="4630279" cy="3432723"/>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sp>
        <p:nvSpPr>
          <p:cNvPr id="4" name="Text Box 5"/>
          <p:cNvSpPr txBox="1">
            <a:spLocks noChangeArrowheads="1"/>
          </p:cNvSpPr>
          <p:nvPr/>
        </p:nvSpPr>
        <p:spPr bwMode="auto">
          <a:xfrm>
            <a:off x="2284073" y="1253611"/>
            <a:ext cx="253365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ru-RU" sz="2000" b="1" dirty="0">
                <a:solidFill>
                  <a:srgbClr val="FF9900"/>
                </a:solidFill>
                <a:latin typeface="Century Gothic" pitchFamily="34" charset="0"/>
                <a:cs typeface="+mn-cs"/>
              </a:rPr>
              <a:t>клише высокой печати </a:t>
            </a:r>
            <a:endParaRPr lang="en-US" sz="2000" b="1" dirty="0">
              <a:solidFill>
                <a:srgbClr val="FF9900"/>
              </a:solidFill>
              <a:latin typeface="Century Gothic" pitchFamily="34" charset="0"/>
              <a:cs typeface="+mn-cs"/>
            </a:endParaRPr>
          </a:p>
        </p:txBody>
      </p:sp>
      <p:sp>
        <p:nvSpPr>
          <p:cNvPr id="133127" name="Прямоугольник 4"/>
          <p:cNvSpPr>
            <a:spLocks noChangeArrowheads="1"/>
          </p:cNvSpPr>
          <p:nvPr/>
        </p:nvSpPr>
        <p:spPr bwMode="auto">
          <a:xfrm>
            <a:off x="0" y="581748"/>
            <a:ext cx="9144000"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Гравировка на </a:t>
            </a:r>
            <a:r>
              <a:rPr lang="ru-RU" sz="2000" b="1" dirty="0" smtClean="0">
                <a:solidFill>
                  <a:srgbClr val="0028DA"/>
                </a:solidFill>
                <a:latin typeface="Century Gothic" pitchFamily="34" charset="0"/>
              </a:rPr>
              <a:t>плоскости</a:t>
            </a:r>
            <a:r>
              <a:rPr lang="en-US" sz="2000" b="1" dirty="0" smtClean="0">
                <a:solidFill>
                  <a:srgbClr val="0028DA"/>
                </a:solidFill>
                <a:latin typeface="Century Gothic" pitchFamily="34" charset="0"/>
              </a:rPr>
              <a:t> </a:t>
            </a:r>
            <a:r>
              <a:rPr lang="ru-RU" sz="2000" b="1" dirty="0" smtClean="0">
                <a:solidFill>
                  <a:srgbClr val="0028DA"/>
                </a:solidFill>
                <a:latin typeface="Century Gothic" pitchFamily="34" charset="0"/>
              </a:rPr>
              <a:t>в ГеММа-3</a:t>
            </a:r>
            <a:r>
              <a:rPr lang="en-US" sz="2000" b="1" dirty="0" smtClean="0">
                <a:solidFill>
                  <a:srgbClr val="0028DA"/>
                </a:solidFill>
                <a:latin typeface="Century Gothic" pitchFamily="34" charset="0"/>
              </a:rPr>
              <a:t>D </a:t>
            </a:r>
            <a:endParaRPr lang="ru-RU" sz="2000" b="1" dirty="0">
              <a:solidFill>
                <a:srgbClr val="0028DA"/>
              </a:solidFill>
              <a:latin typeface="Century Gothic" pitchFamily="34" charset="0"/>
            </a:endParaRP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15127341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2" descr="04"/>
          <p:cNvPicPr>
            <a:picLocks noChangeAspect="1" noChangeArrowheads="1"/>
          </p:cNvPicPr>
          <p:nvPr/>
        </p:nvPicPr>
        <p:blipFill>
          <a:blip r:embed="rId3"/>
          <a:srcRect/>
          <a:stretch>
            <a:fillRect/>
          </a:stretch>
        </p:blipFill>
        <p:spPr bwMode="auto">
          <a:xfrm>
            <a:off x="317276" y="843560"/>
            <a:ext cx="4895850" cy="3648075"/>
          </a:xfrm>
          <a:prstGeom prst="rect">
            <a:avLst/>
          </a:prstGeom>
          <a:noFill/>
          <a:ln w="9525">
            <a:noFill/>
            <a:miter lim="800000"/>
            <a:headEnd/>
            <a:tailEnd/>
          </a:ln>
        </p:spPr>
      </p:pic>
      <p:sp>
        <p:nvSpPr>
          <p:cNvPr id="137221" name="Прямоугольник 3"/>
          <p:cNvSpPr>
            <a:spLocks noChangeArrowheads="1"/>
          </p:cNvSpPr>
          <p:nvPr/>
        </p:nvSpPr>
        <p:spPr bwMode="auto">
          <a:xfrm>
            <a:off x="547580" y="504025"/>
            <a:ext cx="7992888" cy="400110"/>
          </a:xfrm>
          <a:prstGeom prst="rect">
            <a:avLst/>
          </a:prstGeom>
          <a:noFill/>
          <a:ln w="9525">
            <a:noFill/>
            <a:miter lim="800000"/>
            <a:headEnd/>
            <a:tailEnd/>
          </a:ln>
        </p:spPr>
        <p:txBody>
          <a:bodyPr wrap="square">
            <a:spAutoFit/>
          </a:bodyPr>
          <a:lstStyle/>
          <a:p>
            <a:pPr algn="ctr"/>
            <a:r>
              <a:rPr lang="ru-RU" sz="2000" b="1" dirty="0" smtClean="0">
                <a:solidFill>
                  <a:srgbClr val="0028DA"/>
                </a:solidFill>
                <a:latin typeface="Century Gothic" pitchFamily="34" charset="0"/>
              </a:rPr>
              <a:t>Объемная гравировка по технологии «</a:t>
            </a:r>
            <a:r>
              <a:rPr lang="ru-RU" sz="2000" b="1" dirty="0" err="1" smtClean="0">
                <a:solidFill>
                  <a:srgbClr val="0028DA"/>
                </a:solidFill>
                <a:latin typeface="Century Gothic" pitchFamily="34" charset="0"/>
              </a:rPr>
              <a:t>конгрев</a:t>
            </a:r>
            <a:r>
              <a:rPr lang="ru-RU" sz="2000" b="1" dirty="0" smtClean="0">
                <a:solidFill>
                  <a:srgbClr val="0028DA"/>
                </a:solidFill>
                <a:latin typeface="Century Gothic" pitchFamily="34" charset="0"/>
              </a:rPr>
              <a:t>»</a:t>
            </a:r>
            <a:r>
              <a:rPr lang="en-US" sz="2000" b="1" dirty="0" smtClean="0">
                <a:solidFill>
                  <a:srgbClr val="0028DA"/>
                </a:solidFill>
                <a:latin typeface="Century Gothic" pitchFamily="34" charset="0"/>
              </a:rPr>
              <a:t> </a:t>
            </a:r>
            <a:endParaRPr lang="ru-RU" sz="2000" b="1" dirty="0">
              <a:solidFill>
                <a:srgbClr val="0028DA"/>
              </a:solidFill>
              <a:latin typeface="Century Gothic" pitchFamily="34" charset="0"/>
            </a:endParaRPr>
          </a:p>
        </p:txBody>
      </p:sp>
      <p:sp>
        <p:nvSpPr>
          <p:cNvPr id="2" name="Прямоугольник 1"/>
          <p:cNvSpPr/>
          <p:nvPr/>
        </p:nvSpPr>
        <p:spPr>
          <a:xfrm>
            <a:off x="5652120" y="1419623"/>
            <a:ext cx="3203848" cy="2308324"/>
          </a:xfrm>
          <a:prstGeom prst="rect">
            <a:avLst/>
          </a:prstGeom>
        </p:spPr>
        <p:txBody>
          <a:bodyPr wrap="square">
            <a:spAutoFit/>
          </a:bodyPr>
          <a:lstStyle/>
          <a:p>
            <a:pPr algn="ctr"/>
            <a:r>
              <a:rPr lang="ru-RU" b="1" dirty="0">
                <a:solidFill>
                  <a:srgbClr val="2E2E2E"/>
                </a:solidFill>
                <a:latin typeface="Century Gothic" panose="020B0502020202020204" pitchFamily="34" charset="0"/>
              </a:rPr>
              <a:t>Это особый вид гравировки коническим инструментом, при которой переменная толщина штриха получается за счет разной глубины врезания. </a:t>
            </a:r>
            <a:endParaRPr lang="ru-RU" b="1" dirty="0">
              <a:latin typeface="Century Gothic" panose="020B0502020202020204" pitchFamily="34" charset="0"/>
            </a:endParaRP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4" name="Picture 3" descr="Феникс"/>
          <p:cNvPicPr>
            <a:picLocks noChangeAspect="1" noChangeArrowheads="1"/>
          </p:cNvPicPr>
          <p:nvPr/>
        </p:nvPicPr>
        <p:blipFill>
          <a:blip r:embed="rId3"/>
          <a:srcRect/>
          <a:stretch>
            <a:fillRect/>
          </a:stretch>
        </p:blipFill>
        <p:spPr bwMode="auto">
          <a:xfrm>
            <a:off x="2593357" y="1012250"/>
            <a:ext cx="2141511" cy="1676295"/>
          </a:xfrm>
          <a:prstGeom prst="rect">
            <a:avLst/>
          </a:prstGeom>
          <a:noFill/>
          <a:ln w="28575">
            <a:solidFill>
              <a:schemeClr val="bg1"/>
            </a:solidFill>
            <a:miter lim="800000"/>
            <a:headEnd/>
            <a:tailEnd/>
          </a:ln>
        </p:spPr>
      </p:pic>
      <p:pic>
        <p:nvPicPr>
          <p:cNvPr id="56323" name="Picture 2" descr="бутылка"/>
          <p:cNvPicPr>
            <a:picLocks noChangeAspect="1" noChangeArrowheads="1"/>
          </p:cNvPicPr>
          <p:nvPr/>
        </p:nvPicPr>
        <p:blipFill>
          <a:blip r:embed="rId4">
            <a:extLst/>
          </a:blip>
          <a:srcRect/>
          <a:stretch>
            <a:fillRect/>
          </a:stretch>
        </p:blipFill>
        <p:spPr bwMode="auto">
          <a:xfrm>
            <a:off x="7164288" y="987576"/>
            <a:ext cx="1876294" cy="324248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0" endPos="28000" dist="5000" dir="5400000" sy="-100000" algn="bl" rotWithShape="0"/>
          </a:effectLst>
          <a:scene3d>
            <a:camera prst="orthographicFront"/>
            <a:lightRig rig="threePt" dir="t"/>
          </a:scene3d>
          <a:sp3d>
            <a:bevelT/>
          </a:sp3d>
          <a:extLst/>
        </p:spPr>
      </p:pic>
      <p:pic>
        <p:nvPicPr>
          <p:cNvPr id="106506" name="Picture 4" descr="бутылка_2"/>
          <p:cNvPicPr>
            <a:picLocks noChangeAspect="1" noChangeArrowheads="1"/>
          </p:cNvPicPr>
          <p:nvPr/>
        </p:nvPicPr>
        <p:blipFill>
          <a:blip r:embed="rId5"/>
          <a:srcRect/>
          <a:stretch>
            <a:fillRect/>
          </a:stretch>
        </p:blipFill>
        <p:spPr bwMode="auto">
          <a:xfrm>
            <a:off x="165718" y="1012250"/>
            <a:ext cx="2139728" cy="1672323"/>
          </a:xfrm>
          <a:prstGeom prst="rect">
            <a:avLst/>
          </a:prstGeom>
          <a:noFill/>
          <a:ln w="28575">
            <a:solidFill>
              <a:schemeClr val="bg1"/>
            </a:solidFill>
            <a:miter lim="800000"/>
            <a:headEnd/>
            <a:tailEnd/>
          </a:ln>
        </p:spPr>
      </p:pic>
      <p:sp>
        <p:nvSpPr>
          <p:cNvPr id="6" name="Text Box 6"/>
          <p:cNvSpPr txBox="1">
            <a:spLocks noChangeArrowheads="1"/>
          </p:cNvSpPr>
          <p:nvPr/>
        </p:nvSpPr>
        <p:spPr bwMode="auto">
          <a:xfrm>
            <a:off x="6697941" y="4135954"/>
            <a:ext cx="2486665" cy="5847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smtClean="0">
                <a:ln>
                  <a:noFill/>
                </a:ln>
                <a:solidFill>
                  <a:srgbClr val="002060"/>
                </a:solidFill>
                <a:effectLst/>
                <a:uLnTx/>
                <a:uFillTx/>
                <a:latin typeface="Century Gothic" pitchFamily="34" charset="0"/>
                <a:ea typeface="+mn-ea"/>
                <a:cs typeface="Arial" charset="0"/>
              </a:rPr>
              <a:t>Форма с интенсивной гравировкой</a:t>
            </a:r>
            <a:endParaRPr kumimoji="0" lang="ru-RU" sz="1600" b="1" i="0" u="none" strike="noStrike" kern="1200" cap="none" spc="0" normalizeH="0" baseline="0" noProof="0" dirty="0">
              <a:ln>
                <a:noFill/>
              </a:ln>
              <a:solidFill>
                <a:srgbClr val="002060"/>
              </a:solidFill>
              <a:effectLst/>
              <a:uLnTx/>
              <a:uFillTx/>
              <a:latin typeface="Century Gothic" pitchFamily="34" charset="0"/>
              <a:ea typeface="+mn-ea"/>
              <a:cs typeface="Arial" charset="0"/>
            </a:endParaRPr>
          </a:p>
        </p:txBody>
      </p:sp>
      <p:sp>
        <p:nvSpPr>
          <p:cNvPr id="106508" name="Text Box 7"/>
          <p:cNvSpPr txBox="1">
            <a:spLocks noChangeArrowheads="1"/>
          </p:cNvSpPr>
          <p:nvPr/>
        </p:nvSpPr>
        <p:spPr bwMode="auto">
          <a:xfrm>
            <a:off x="2629074" y="3180867"/>
            <a:ext cx="3797301" cy="64633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002060"/>
                </a:solidFill>
                <a:effectLst/>
                <a:uLnTx/>
                <a:uFillTx/>
                <a:latin typeface="Century Gothic" pitchFamily="34" charset="0"/>
                <a:ea typeface="+mn-ea"/>
                <a:cs typeface="Arial" charset="0"/>
              </a:rPr>
              <a:t>Навертка плоских кривых на криволинейные поверхности</a:t>
            </a:r>
          </a:p>
        </p:txBody>
      </p:sp>
      <p:sp>
        <p:nvSpPr>
          <p:cNvPr id="106509" name="Прямоугольник 7"/>
          <p:cNvSpPr>
            <a:spLocks noChangeArrowheads="1"/>
          </p:cNvSpPr>
          <p:nvPr/>
        </p:nvSpPr>
        <p:spPr bwMode="auto">
          <a:xfrm>
            <a:off x="0" y="541360"/>
            <a:ext cx="9144000"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Примеры </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гравировки</a:t>
            </a:r>
            <a:r>
              <a:rPr kumimoji="0" lang="ru-RU" sz="2000" b="1" i="0" u="none" strike="noStrike" kern="1200" cap="none" spc="0" normalizeH="0" noProof="0" dirty="0" smtClean="0">
                <a:ln>
                  <a:noFill/>
                </a:ln>
                <a:solidFill>
                  <a:srgbClr val="0028DA"/>
                </a:solidFill>
                <a:effectLst/>
                <a:uLnTx/>
                <a:uFillTx/>
                <a:latin typeface="Century Gothic" pitchFamily="34" charset="0"/>
                <a:ea typeface="+mn-ea"/>
                <a:cs typeface="Arial" charset="0"/>
              </a:rPr>
              <a:t> </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стекольных </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форм </a:t>
            </a:r>
          </a:p>
        </p:txBody>
      </p:sp>
      <p:pic>
        <p:nvPicPr>
          <p:cNvPr id="8" name="Picture 3" descr="55"/>
          <p:cNvPicPr>
            <a:picLocks noChangeAspect="1" noChangeArrowheads="1"/>
          </p:cNvPicPr>
          <p:nvPr/>
        </p:nvPicPr>
        <p:blipFill>
          <a:blip r:embed="rId6"/>
          <a:srcRect/>
          <a:stretch>
            <a:fillRect/>
          </a:stretch>
        </p:blipFill>
        <p:spPr bwMode="auto">
          <a:xfrm>
            <a:off x="122810" y="2804094"/>
            <a:ext cx="2182636" cy="1707607"/>
          </a:xfrm>
          <a:prstGeom prst="rect">
            <a:avLst/>
          </a:prstGeom>
          <a:noFill/>
          <a:ln w="28575">
            <a:solidFill>
              <a:schemeClr val="bg1"/>
            </a:solidFill>
            <a:miter lim="800000"/>
            <a:headEnd/>
            <a:tailEnd/>
          </a:ln>
        </p:spPr>
      </p:pic>
      <p:pic>
        <p:nvPicPr>
          <p:cNvPr id="9" name="Picture 2" descr="22"/>
          <p:cNvPicPr>
            <a:picLocks noChangeAspect="1" noChangeArrowheads="1"/>
          </p:cNvPicPr>
          <p:nvPr/>
        </p:nvPicPr>
        <p:blipFill>
          <a:blip r:embed="rId7">
            <a:extLst/>
          </a:blip>
          <a:srcRect/>
          <a:stretch>
            <a:fillRect/>
          </a:stretch>
        </p:blipFill>
        <p:spPr bwMode="auto">
          <a:xfrm>
            <a:off x="4825725" y="1012250"/>
            <a:ext cx="2159650" cy="1672323"/>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sp>
        <p:nvSpPr>
          <p:cNvPr id="10" name="Прямоугольник 9"/>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4125755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5" name="Picture 2" descr="Fig4"/>
          <p:cNvPicPr>
            <a:picLocks noChangeAspect="1" noChangeArrowheads="1"/>
          </p:cNvPicPr>
          <p:nvPr/>
        </p:nvPicPr>
        <p:blipFill>
          <a:blip r:embed="rId3"/>
          <a:srcRect/>
          <a:stretch>
            <a:fillRect/>
          </a:stretch>
        </p:blipFill>
        <p:spPr bwMode="auto">
          <a:xfrm>
            <a:off x="395536" y="915568"/>
            <a:ext cx="4895850" cy="3694112"/>
          </a:xfrm>
          <a:prstGeom prst="rect">
            <a:avLst/>
          </a:prstGeom>
          <a:noFill/>
          <a:ln w="9525">
            <a:noFill/>
            <a:miter lim="800000"/>
            <a:headEnd/>
            <a:tailEnd/>
          </a:ln>
        </p:spPr>
      </p:pic>
      <p:sp>
        <p:nvSpPr>
          <p:cNvPr id="153606" name="Text Box 10"/>
          <p:cNvSpPr txBox="1">
            <a:spLocks noChangeArrowheads="1"/>
          </p:cNvSpPr>
          <p:nvPr/>
        </p:nvSpPr>
        <p:spPr bwMode="auto">
          <a:xfrm>
            <a:off x="5645402" y="1827837"/>
            <a:ext cx="3395662" cy="92333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002060"/>
                </a:solidFill>
                <a:effectLst/>
                <a:uLnTx/>
                <a:uFillTx/>
                <a:latin typeface="Century Gothic" pitchFamily="34" charset="0"/>
                <a:ea typeface="+mn-ea"/>
                <a:cs typeface="Arial" charset="0"/>
              </a:rPr>
              <a:t>…линейки, включающие </a:t>
            </a:r>
            <a:r>
              <a:rPr kumimoji="0" lang="ru-RU" b="1" i="0" u="none" strike="noStrike" kern="1200" cap="none" spc="0" normalizeH="0" baseline="0" noProof="0" dirty="0" err="1">
                <a:ln>
                  <a:noFill/>
                </a:ln>
                <a:solidFill>
                  <a:srgbClr val="002060"/>
                </a:solidFill>
                <a:effectLst/>
                <a:uLnTx/>
                <a:uFillTx/>
                <a:latin typeface="Century Gothic" pitchFamily="34" charset="0"/>
                <a:ea typeface="+mn-ea"/>
                <a:cs typeface="Arial" charset="0"/>
              </a:rPr>
              <a:t>ГОСТовские</a:t>
            </a:r>
            <a:r>
              <a:rPr kumimoji="0" lang="ru-RU" b="1" i="0" u="none" strike="noStrike" kern="1200" cap="none" spc="0" normalizeH="0" baseline="0" noProof="0" dirty="0">
                <a:ln>
                  <a:noFill/>
                </a:ln>
                <a:solidFill>
                  <a:srgbClr val="002060"/>
                </a:solidFill>
                <a:effectLst/>
                <a:uLnTx/>
                <a:uFillTx/>
                <a:latin typeface="Century Gothic" pitchFamily="34" charset="0"/>
                <a:ea typeface="+mn-ea"/>
                <a:cs typeface="Arial" charset="0"/>
              </a:rPr>
              <a:t> шрифты и спец элементы</a:t>
            </a:r>
            <a:r>
              <a:rPr kumimoji="0" lang="ru-RU" sz="1600" b="1" i="0" u="none" strike="noStrike" kern="1200" cap="none" spc="0" normalizeH="0" baseline="0" noProof="0" dirty="0">
                <a:ln>
                  <a:noFill/>
                </a:ln>
                <a:solidFill>
                  <a:srgbClr val="002060"/>
                </a:solidFill>
                <a:effectLst/>
                <a:uLnTx/>
                <a:uFillTx/>
                <a:latin typeface="Century Gothic" pitchFamily="34" charset="0"/>
                <a:ea typeface="+mn-ea"/>
                <a:cs typeface="Arial" charset="0"/>
              </a:rPr>
              <a:t>…</a:t>
            </a:r>
          </a:p>
        </p:txBody>
      </p:sp>
      <p:sp>
        <p:nvSpPr>
          <p:cNvPr id="153607" name="Прямоугольник 5"/>
          <p:cNvSpPr>
            <a:spLocks noChangeArrowheads="1"/>
          </p:cNvSpPr>
          <p:nvPr/>
        </p:nvSpPr>
        <p:spPr bwMode="auto">
          <a:xfrm>
            <a:off x="395536" y="515456"/>
            <a:ext cx="8460432"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Гравировка по стеклу РПЗ</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 (</a:t>
            </a: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г. Раменское</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a:t>
            </a:r>
            <a:endPar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endParaRP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4492402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2" descr="2"/>
          <p:cNvPicPr>
            <a:picLocks noChangeAspect="1" noChangeArrowheads="1"/>
          </p:cNvPicPr>
          <p:nvPr/>
        </p:nvPicPr>
        <p:blipFill>
          <a:blip r:embed="rId3"/>
          <a:srcRect/>
          <a:stretch>
            <a:fillRect/>
          </a:stretch>
        </p:blipFill>
        <p:spPr bwMode="auto">
          <a:xfrm>
            <a:off x="561383" y="966675"/>
            <a:ext cx="4832996" cy="3600400"/>
          </a:xfrm>
          <a:prstGeom prst="rect">
            <a:avLst/>
          </a:prstGeom>
          <a:noFill/>
          <a:ln w="9525">
            <a:noFill/>
            <a:miter lim="800000"/>
            <a:headEnd/>
            <a:tailEnd/>
          </a:ln>
        </p:spPr>
      </p:pic>
      <p:sp>
        <p:nvSpPr>
          <p:cNvPr id="3" name="AutoShape 3"/>
          <p:cNvSpPr>
            <a:spLocks noChangeArrowheads="1"/>
          </p:cNvSpPr>
          <p:nvPr/>
        </p:nvSpPr>
        <p:spPr bwMode="auto">
          <a:xfrm rot="20460000">
            <a:off x="4645033" y="2859092"/>
            <a:ext cx="265113" cy="1062037"/>
          </a:xfrm>
          <a:prstGeom prst="upArrow">
            <a:avLst>
              <a:gd name="adj1" fmla="val 33019"/>
              <a:gd name="adj2" fmla="val 109878"/>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defRPr/>
            </a:pPr>
            <a:endParaRPr lang="ru-RU">
              <a:cs typeface="+mn-cs"/>
            </a:endParaRPr>
          </a:p>
        </p:txBody>
      </p:sp>
      <p:sp>
        <p:nvSpPr>
          <p:cNvPr id="4" name="AutoShape 4"/>
          <p:cNvSpPr>
            <a:spLocks noChangeArrowheads="1"/>
          </p:cNvSpPr>
          <p:nvPr/>
        </p:nvSpPr>
        <p:spPr bwMode="auto">
          <a:xfrm rot="-7440000">
            <a:off x="3799689" y="2553495"/>
            <a:ext cx="250825" cy="1439862"/>
          </a:xfrm>
          <a:prstGeom prst="upArrow">
            <a:avLst>
              <a:gd name="adj1" fmla="val 33778"/>
              <a:gd name="adj2" fmla="val 84354"/>
            </a:avLst>
          </a:prstGeom>
          <a:gradFill rotWithShape="0">
            <a:gsLst>
              <a:gs pos="0">
                <a:srgbClr val="253C57"/>
              </a:gs>
              <a:gs pos="50000">
                <a:schemeClr val="accent1"/>
              </a:gs>
              <a:gs pos="100000">
                <a:srgbClr val="253C57"/>
              </a:gs>
            </a:gsLst>
            <a:lin ang="5400000" scaled="1"/>
          </a:gradFill>
          <a:ln w="9525">
            <a:solidFill>
              <a:schemeClr val="tx1"/>
            </a:solidFill>
            <a:miter lim="800000"/>
            <a:headEnd/>
            <a:tailEnd/>
          </a:ln>
        </p:spPr>
        <p:txBody>
          <a:bodyPr vert="eaVert" wrap="none" anchor="ctr"/>
          <a:lstStyle/>
          <a:p>
            <a:pPr>
              <a:defRPr/>
            </a:pPr>
            <a:endParaRPr lang="ru-RU">
              <a:cs typeface="+mn-cs"/>
            </a:endParaRPr>
          </a:p>
        </p:txBody>
      </p:sp>
      <p:sp>
        <p:nvSpPr>
          <p:cNvPr id="135178" name="Text Box 5"/>
          <p:cNvSpPr txBox="1">
            <a:spLocks noChangeArrowheads="1"/>
          </p:cNvSpPr>
          <p:nvPr/>
        </p:nvSpPr>
        <p:spPr bwMode="auto">
          <a:xfrm>
            <a:off x="5645811" y="2571750"/>
            <a:ext cx="3238500" cy="923330"/>
          </a:xfrm>
          <a:prstGeom prst="rect">
            <a:avLst/>
          </a:prstGeom>
          <a:noFill/>
          <a:ln w="9525">
            <a:noFill/>
            <a:miter lim="800000"/>
            <a:headEnd/>
            <a:tailEnd/>
          </a:ln>
        </p:spPr>
        <p:txBody>
          <a:bodyPr>
            <a:spAutoFit/>
          </a:bodyPr>
          <a:lstStyle/>
          <a:p>
            <a:pPr algn="ctr"/>
            <a:r>
              <a:rPr lang="ru-RU" b="1" dirty="0">
                <a:solidFill>
                  <a:srgbClr val="002060"/>
                </a:solidFill>
                <a:latin typeface="Century Gothic" pitchFamily="34" charset="0"/>
              </a:rPr>
              <a:t>Создание собственной библиотеки шрифтов и символов </a:t>
            </a:r>
          </a:p>
        </p:txBody>
      </p:sp>
      <p:sp>
        <p:nvSpPr>
          <p:cNvPr id="135179" name="Прямоугольник 6"/>
          <p:cNvSpPr>
            <a:spLocks noChangeArrowheads="1"/>
          </p:cNvSpPr>
          <p:nvPr/>
        </p:nvSpPr>
        <p:spPr bwMode="auto">
          <a:xfrm>
            <a:off x="588436" y="536524"/>
            <a:ext cx="8072764"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Работа со </a:t>
            </a:r>
            <a:r>
              <a:rPr lang="ru-RU" sz="2000" b="1" dirty="0" smtClean="0">
                <a:solidFill>
                  <a:srgbClr val="0028DA"/>
                </a:solidFill>
                <a:latin typeface="Century Gothic" pitchFamily="34" charset="0"/>
              </a:rPr>
              <a:t>шрифтами в ГеММа-3</a:t>
            </a:r>
            <a:r>
              <a:rPr lang="en-US" sz="2000" b="1" dirty="0" smtClean="0">
                <a:solidFill>
                  <a:srgbClr val="0028DA"/>
                </a:solidFill>
                <a:latin typeface="Century Gothic" pitchFamily="34" charset="0"/>
              </a:rPr>
              <a:t>D</a:t>
            </a:r>
            <a:endParaRPr lang="ru-RU" sz="2000" b="1" dirty="0">
              <a:solidFill>
                <a:srgbClr val="0028DA"/>
              </a:solidFill>
              <a:latin typeface="Century Gothic" pitchFamily="34" charset="0"/>
            </a:endParaRPr>
          </a:p>
        </p:txBody>
      </p:sp>
      <p:sp>
        <p:nvSpPr>
          <p:cNvPr id="7" name="Прямоугольник 6"/>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8"/>
          <p:cNvPicPr>
            <a:picLocks noChangeAspect="1" noChangeArrowheads="1"/>
          </p:cNvPicPr>
          <p:nvPr/>
        </p:nvPicPr>
        <p:blipFill>
          <a:blip r:embed="rId3">
            <a:extLst/>
          </a:blip>
          <a:srcRect/>
          <a:stretch>
            <a:fillRect/>
          </a:stretch>
        </p:blipFill>
        <p:spPr bwMode="auto">
          <a:xfrm>
            <a:off x="4067952" y="973068"/>
            <a:ext cx="1507725" cy="1187293"/>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15364" name="Picture 9"/>
          <p:cNvPicPr>
            <a:picLocks noChangeAspect="1" noChangeArrowheads="1"/>
          </p:cNvPicPr>
          <p:nvPr/>
        </p:nvPicPr>
        <p:blipFill>
          <a:blip r:embed="rId4" cstate="print">
            <a:extLst/>
          </a:blip>
          <a:srcRect/>
          <a:stretch>
            <a:fillRect/>
          </a:stretch>
        </p:blipFill>
        <p:spPr bwMode="auto">
          <a:xfrm>
            <a:off x="5748470" y="969459"/>
            <a:ext cx="1533930" cy="1194508"/>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15365" name="Picture 10"/>
          <p:cNvPicPr>
            <a:picLocks noChangeAspect="1" noChangeArrowheads="1"/>
          </p:cNvPicPr>
          <p:nvPr/>
        </p:nvPicPr>
        <p:blipFill>
          <a:blip r:embed="rId5">
            <a:extLst/>
          </a:blip>
          <a:srcRect/>
          <a:stretch>
            <a:fillRect/>
          </a:stretch>
        </p:blipFill>
        <p:spPr bwMode="auto">
          <a:xfrm>
            <a:off x="7428229" y="980619"/>
            <a:ext cx="1482762" cy="1186506"/>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15366" name="Picture 11"/>
          <p:cNvPicPr>
            <a:picLocks noChangeAspect="1" noChangeArrowheads="1"/>
          </p:cNvPicPr>
          <p:nvPr/>
        </p:nvPicPr>
        <p:blipFill>
          <a:blip r:embed="rId6">
            <a:extLst/>
          </a:blip>
          <a:srcRect/>
          <a:stretch>
            <a:fillRect/>
          </a:stretch>
        </p:blipFill>
        <p:spPr bwMode="auto">
          <a:xfrm>
            <a:off x="295202" y="2932990"/>
            <a:ext cx="1527232" cy="1126679"/>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15367" name="Picture 12"/>
          <p:cNvPicPr>
            <a:picLocks noChangeAspect="1" noChangeArrowheads="1"/>
          </p:cNvPicPr>
          <p:nvPr/>
        </p:nvPicPr>
        <p:blipFill>
          <a:blip r:embed="rId7" cstate="print">
            <a:extLst/>
          </a:blip>
          <a:srcRect/>
          <a:stretch>
            <a:fillRect/>
          </a:stretch>
        </p:blipFill>
        <p:spPr bwMode="auto">
          <a:xfrm>
            <a:off x="3528683" y="2931418"/>
            <a:ext cx="1483177" cy="1128251"/>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15368" name="Picture 13"/>
          <p:cNvPicPr>
            <a:picLocks noChangeAspect="1" noChangeArrowheads="1"/>
          </p:cNvPicPr>
          <p:nvPr/>
        </p:nvPicPr>
        <p:blipFill>
          <a:blip r:embed="rId8">
            <a:extLst/>
          </a:blip>
          <a:srcRect r="3889"/>
          <a:stretch>
            <a:fillRect/>
          </a:stretch>
        </p:blipFill>
        <p:spPr bwMode="auto">
          <a:xfrm>
            <a:off x="1952966" y="2933003"/>
            <a:ext cx="1465300" cy="1127465"/>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15369" name="Picture 14"/>
          <p:cNvPicPr>
            <a:picLocks noChangeAspect="1" noChangeArrowheads="1"/>
          </p:cNvPicPr>
          <p:nvPr/>
        </p:nvPicPr>
        <p:blipFill>
          <a:blip r:embed="rId9" cstate="print">
            <a:extLst/>
          </a:blip>
          <a:srcRect r="2173"/>
          <a:stretch>
            <a:fillRect/>
          </a:stretch>
        </p:blipFill>
        <p:spPr bwMode="auto">
          <a:xfrm>
            <a:off x="2403088" y="994020"/>
            <a:ext cx="1483176" cy="1171756"/>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15370" name="Picture 15"/>
          <p:cNvPicPr>
            <a:picLocks noChangeAspect="1" noChangeArrowheads="1"/>
          </p:cNvPicPr>
          <p:nvPr/>
        </p:nvPicPr>
        <p:blipFill>
          <a:blip r:embed="rId10">
            <a:extLst/>
          </a:blip>
          <a:srcRect/>
          <a:stretch>
            <a:fillRect/>
          </a:stretch>
        </p:blipFill>
        <p:spPr bwMode="auto">
          <a:xfrm>
            <a:off x="5124515" y="2907113"/>
            <a:ext cx="1447121" cy="1136165"/>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sp>
        <p:nvSpPr>
          <p:cNvPr id="12" name="Rectangle 16"/>
          <p:cNvSpPr>
            <a:spLocks noChangeArrowheads="1"/>
          </p:cNvSpPr>
          <p:nvPr/>
        </p:nvSpPr>
        <p:spPr bwMode="auto">
          <a:xfrm>
            <a:off x="-113965" y="905544"/>
            <a:ext cx="2268538" cy="2062103"/>
          </a:xfrm>
          <a:prstGeom prst="rect">
            <a:avLst/>
          </a:prstGeom>
          <a:noFill/>
          <a:ln w="9525">
            <a:noFill/>
            <a:miter lim="800000"/>
            <a:headEnd/>
            <a:tailEnd/>
          </a:ln>
        </p:spPr>
        <p:txBody>
          <a:bodyPr>
            <a:spAutoFit/>
          </a:bodyPr>
          <a:lstStyle/>
          <a:p>
            <a:pPr algn="ctr" eaLnBrk="0" hangingPunct="0"/>
            <a:r>
              <a:rPr lang="ru-RU" sz="1600" b="1" dirty="0">
                <a:solidFill>
                  <a:srgbClr val="403152"/>
                </a:solidFill>
                <a:latin typeface="Century Gothic" pitchFamily="34" charset="0"/>
              </a:rPr>
              <a:t>Геометрический редактор поверхностного моделирования позволяет строить самые сложные геометрические объекты. </a:t>
            </a:r>
          </a:p>
        </p:txBody>
      </p:sp>
      <p:sp>
        <p:nvSpPr>
          <p:cNvPr id="23574" name="Прямоугольник 12"/>
          <p:cNvSpPr>
            <a:spLocks noChangeArrowheads="1"/>
          </p:cNvSpPr>
          <p:nvPr/>
        </p:nvSpPr>
        <p:spPr bwMode="auto">
          <a:xfrm>
            <a:off x="35504" y="515952"/>
            <a:ext cx="9073007"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Возможности 3</a:t>
            </a:r>
            <a:r>
              <a:rPr lang="en-US" sz="2000" b="1" dirty="0">
                <a:solidFill>
                  <a:srgbClr val="0028DA"/>
                </a:solidFill>
                <a:latin typeface="Century Gothic" pitchFamily="34" charset="0"/>
              </a:rPr>
              <a:t>D</a:t>
            </a:r>
            <a:r>
              <a:rPr lang="ru-RU" sz="2000" b="1" dirty="0">
                <a:solidFill>
                  <a:srgbClr val="0028DA"/>
                </a:solidFill>
                <a:latin typeface="Century Gothic" pitchFamily="34" charset="0"/>
              </a:rPr>
              <a:t> моделирования</a:t>
            </a:r>
          </a:p>
        </p:txBody>
      </p:sp>
      <p:sp>
        <p:nvSpPr>
          <p:cNvPr id="3" name="Прямоугольник 2"/>
          <p:cNvSpPr/>
          <p:nvPr/>
        </p:nvSpPr>
        <p:spPr>
          <a:xfrm>
            <a:off x="6515443" y="2160359"/>
            <a:ext cx="2373313" cy="2554545"/>
          </a:xfrm>
          <a:prstGeom prst="rect">
            <a:avLst/>
          </a:prstGeom>
        </p:spPr>
        <p:txBody>
          <a:bodyPr>
            <a:spAutoFit/>
          </a:bodyPr>
          <a:lstStyle/>
          <a:p>
            <a:pPr algn="ctr" eaLnBrk="0" hangingPunct="0"/>
            <a:r>
              <a:rPr lang="ru-RU" sz="1600" b="1" dirty="0">
                <a:solidFill>
                  <a:srgbClr val="403152"/>
                </a:solidFill>
                <a:latin typeface="Century Gothic" pitchFamily="34" charset="0"/>
              </a:rPr>
              <a:t>В системе реализована возможность редактирование поверхностных и твердотельных моделей, подготовленных в известных </a:t>
            </a:r>
            <a:endParaRPr lang="en-US" sz="1600" b="1" dirty="0">
              <a:solidFill>
                <a:srgbClr val="403152"/>
              </a:solidFill>
              <a:latin typeface="Century Gothic" pitchFamily="34" charset="0"/>
            </a:endParaRPr>
          </a:p>
          <a:p>
            <a:pPr algn="ctr" eaLnBrk="0" hangingPunct="0"/>
            <a:r>
              <a:rPr lang="ru-RU" sz="1600" b="1" dirty="0">
                <a:solidFill>
                  <a:srgbClr val="403152"/>
                </a:solidFill>
                <a:latin typeface="Century Gothic" pitchFamily="34" charset="0"/>
              </a:rPr>
              <a:t>CAD-системах</a:t>
            </a:r>
            <a:r>
              <a:rPr lang="en-US" sz="1600" b="1" dirty="0">
                <a:solidFill>
                  <a:srgbClr val="403152"/>
                </a:solidFill>
                <a:latin typeface="Century Gothic" pitchFamily="34" charset="0"/>
              </a:rPr>
              <a:t>.</a:t>
            </a:r>
            <a:endParaRPr lang="ru-RU" sz="1600" b="1" dirty="0">
              <a:solidFill>
                <a:srgbClr val="403152"/>
              </a:solidFill>
              <a:latin typeface="Century Gothic" pitchFamily="34" charset="0"/>
            </a:endParaRPr>
          </a:p>
        </p:txBody>
      </p:sp>
      <p:sp>
        <p:nvSpPr>
          <p:cNvPr id="13" name="Прямоугольник 12"/>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2" descr="Контур"/>
          <p:cNvPicPr>
            <a:picLocks noChangeAspect="1" noChangeArrowheads="1"/>
          </p:cNvPicPr>
          <p:nvPr/>
        </p:nvPicPr>
        <p:blipFill>
          <a:blip r:embed="rId3"/>
          <a:srcRect/>
          <a:stretch>
            <a:fillRect/>
          </a:stretch>
        </p:blipFill>
        <p:spPr bwMode="auto">
          <a:xfrm>
            <a:off x="2195736" y="1131590"/>
            <a:ext cx="4536504" cy="3380313"/>
          </a:xfrm>
          <a:prstGeom prst="rect">
            <a:avLst/>
          </a:prstGeom>
          <a:noFill/>
          <a:ln w="9525">
            <a:noFill/>
            <a:miter lim="800000"/>
            <a:headEnd/>
            <a:tailEnd/>
          </a:ln>
        </p:spPr>
      </p:pic>
      <p:sp>
        <p:nvSpPr>
          <p:cNvPr id="139269" name="Прямоугольник 4"/>
          <p:cNvSpPr>
            <a:spLocks noChangeArrowheads="1"/>
          </p:cNvSpPr>
          <p:nvPr/>
        </p:nvSpPr>
        <p:spPr bwMode="auto">
          <a:xfrm>
            <a:off x="8" y="617752"/>
            <a:ext cx="9146537"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Программируемая </a:t>
            </a:r>
            <a:r>
              <a:rPr lang="ru-RU" sz="2000" b="1" dirty="0" smtClean="0">
                <a:solidFill>
                  <a:srgbClr val="0028DA"/>
                </a:solidFill>
                <a:latin typeface="Century Gothic" pitchFamily="34" charset="0"/>
              </a:rPr>
              <a:t>вырубка в ГеММа-3</a:t>
            </a:r>
            <a:r>
              <a:rPr lang="en-US" sz="2000" b="1" dirty="0" smtClean="0">
                <a:solidFill>
                  <a:srgbClr val="0028DA"/>
                </a:solidFill>
                <a:latin typeface="Century Gothic" pitchFamily="34" charset="0"/>
              </a:rPr>
              <a:t>D</a:t>
            </a:r>
            <a:endParaRPr lang="ru-RU" sz="2000" b="1" dirty="0">
              <a:solidFill>
                <a:srgbClr val="0028DA"/>
              </a:solidFill>
              <a:latin typeface="Century Gothic" pitchFamily="34" charset="0"/>
            </a:endParaRPr>
          </a:p>
        </p:txBody>
      </p:sp>
      <p:sp>
        <p:nvSpPr>
          <p:cNvPr id="4" name="Прямоугольник 3"/>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Вырубка"/>
          <p:cNvPicPr>
            <a:picLocks noChangeAspect="1" noChangeArrowheads="1"/>
          </p:cNvPicPr>
          <p:nvPr/>
        </p:nvPicPr>
        <p:blipFill>
          <a:blip r:embed="rId3"/>
          <a:srcRect/>
          <a:stretch>
            <a:fillRect/>
          </a:stretch>
        </p:blipFill>
        <p:spPr bwMode="auto">
          <a:xfrm>
            <a:off x="1475656" y="1131594"/>
            <a:ext cx="6135106" cy="3427859"/>
          </a:xfrm>
          <a:prstGeom prst="rect">
            <a:avLst/>
          </a:prstGeom>
          <a:noFill/>
          <a:ln w="9525">
            <a:noFill/>
            <a:miter lim="800000"/>
            <a:headEnd/>
            <a:tailEnd/>
          </a:ln>
        </p:spPr>
      </p:pic>
      <p:sp>
        <p:nvSpPr>
          <p:cNvPr id="4" name="Прямоугольник 3"/>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
        <p:nvSpPr>
          <p:cNvPr id="2" name="Прямоугольник 1"/>
          <p:cNvSpPr/>
          <p:nvPr/>
        </p:nvSpPr>
        <p:spPr>
          <a:xfrm>
            <a:off x="0" y="614290"/>
            <a:ext cx="9144000" cy="369332"/>
          </a:xfrm>
          <a:prstGeom prst="rect">
            <a:avLst/>
          </a:prstGeom>
        </p:spPr>
        <p:txBody>
          <a:bodyPr wrap="square">
            <a:spAutoFit/>
          </a:bodyPr>
          <a:lstStyle/>
          <a:p>
            <a:pPr algn="ctr"/>
            <a:r>
              <a:rPr lang="ru-RU" b="1" dirty="0">
                <a:solidFill>
                  <a:srgbClr val="0028DA"/>
                </a:solidFill>
                <a:latin typeface="Century Gothic" pitchFamily="34" charset="0"/>
              </a:rPr>
              <a:t>Комплексная </a:t>
            </a:r>
            <a:r>
              <a:rPr lang="ru-RU" b="1" dirty="0" smtClean="0">
                <a:solidFill>
                  <a:srgbClr val="0028DA"/>
                </a:solidFill>
                <a:latin typeface="Century Gothic" pitchFamily="34" charset="0"/>
              </a:rPr>
              <a:t>вырубка</a:t>
            </a:r>
            <a:r>
              <a:rPr lang="en-US" b="1" dirty="0" smtClean="0">
                <a:solidFill>
                  <a:srgbClr val="0028DA"/>
                </a:solidFill>
                <a:latin typeface="Century Gothic" pitchFamily="34" charset="0"/>
              </a:rPr>
              <a:t> </a:t>
            </a:r>
            <a:r>
              <a:rPr lang="ru-RU" b="1" dirty="0" smtClean="0">
                <a:solidFill>
                  <a:srgbClr val="0028DA"/>
                </a:solidFill>
                <a:latin typeface="Century Gothic" pitchFamily="34" charset="0"/>
              </a:rPr>
              <a:t>пуансонами </a:t>
            </a:r>
            <a:r>
              <a:rPr lang="ru-RU" b="1" dirty="0">
                <a:solidFill>
                  <a:srgbClr val="0028DA"/>
                </a:solidFill>
                <a:latin typeface="Century Gothic" pitchFamily="34" charset="0"/>
              </a:rPr>
              <a:t>различной формы</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2" descr="2"/>
          <p:cNvPicPr>
            <a:picLocks noChangeAspect="1" noChangeArrowheads="1"/>
          </p:cNvPicPr>
          <p:nvPr/>
        </p:nvPicPr>
        <p:blipFill>
          <a:blip r:embed="rId3"/>
          <a:srcRect/>
          <a:stretch>
            <a:fillRect/>
          </a:stretch>
        </p:blipFill>
        <p:spPr bwMode="auto">
          <a:xfrm>
            <a:off x="2195736" y="996471"/>
            <a:ext cx="4764516" cy="3565015"/>
          </a:xfrm>
          <a:prstGeom prst="rect">
            <a:avLst/>
          </a:prstGeom>
          <a:noFill/>
          <a:ln w="9525">
            <a:noFill/>
            <a:miter lim="800000"/>
            <a:headEnd/>
            <a:tailEnd/>
          </a:ln>
        </p:spPr>
      </p:pic>
      <p:sp>
        <p:nvSpPr>
          <p:cNvPr id="143365" name="Прямоугольник 3"/>
          <p:cNvSpPr>
            <a:spLocks noChangeArrowheads="1"/>
          </p:cNvSpPr>
          <p:nvPr/>
        </p:nvSpPr>
        <p:spPr bwMode="auto">
          <a:xfrm>
            <a:off x="-14619" y="550191"/>
            <a:ext cx="9130893"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Операция раскладки деталей </a:t>
            </a:r>
            <a:r>
              <a:rPr lang="ru-RU" sz="2000" b="1" dirty="0" smtClean="0">
                <a:solidFill>
                  <a:srgbClr val="0028DA"/>
                </a:solidFill>
                <a:latin typeface="Century Gothic" pitchFamily="34" charset="0"/>
              </a:rPr>
              <a:t>на </a:t>
            </a:r>
            <a:r>
              <a:rPr lang="ru-RU" sz="2000" b="1" dirty="0">
                <a:solidFill>
                  <a:srgbClr val="0028DA"/>
                </a:solidFill>
                <a:latin typeface="Century Gothic" pitchFamily="34" charset="0"/>
              </a:rPr>
              <a:t>листовой заготовке</a:t>
            </a:r>
          </a:p>
        </p:txBody>
      </p:sp>
      <p:sp>
        <p:nvSpPr>
          <p:cNvPr id="4" name="Прямоугольник 3"/>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4" name="Picture 2" descr="5"/>
          <p:cNvPicPr>
            <a:picLocks noChangeAspect="1" noChangeArrowheads="1"/>
          </p:cNvPicPr>
          <p:nvPr/>
        </p:nvPicPr>
        <p:blipFill>
          <a:blip r:embed="rId3"/>
          <a:srcRect/>
          <a:stretch>
            <a:fillRect/>
          </a:stretch>
        </p:blipFill>
        <p:spPr bwMode="auto">
          <a:xfrm>
            <a:off x="3995936" y="987575"/>
            <a:ext cx="4761502" cy="3561753"/>
          </a:xfrm>
          <a:prstGeom prst="rect">
            <a:avLst/>
          </a:prstGeom>
          <a:noFill/>
          <a:ln w="9525">
            <a:noFill/>
            <a:miter lim="800000"/>
            <a:headEnd/>
            <a:tailEnd/>
          </a:ln>
        </p:spPr>
      </p:pic>
      <p:pic>
        <p:nvPicPr>
          <p:cNvPr id="145415" name="Picture 3" descr="1"/>
          <p:cNvPicPr>
            <a:picLocks noChangeAspect="1" noChangeArrowheads="1"/>
          </p:cNvPicPr>
          <p:nvPr/>
        </p:nvPicPr>
        <p:blipFill>
          <a:blip r:embed="rId4"/>
          <a:srcRect/>
          <a:stretch>
            <a:fillRect/>
          </a:stretch>
        </p:blipFill>
        <p:spPr bwMode="auto">
          <a:xfrm>
            <a:off x="467544" y="1419626"/>
            <a:ext cx="2914650" cy="2328863"/>
          </a:xfrm>
          <a:prstGeom prst="rect">
            <a:avLst/>
          </a:prstGeom>
          <a:noFill/>
          <a:ln w="9525">
            <a:noFill/>
            <a:miter lim="800000"/>
            <a:headEnd/>
            <a:tailEnd/>
          </a:ln>
        </p:spPr>
      </p:pic>
      <p:sp>
        <p:nvSpPr>
          <p:cNvPr id="145416" name="Rectangle 4"/>
          <p:cNvSpPr>
            <a:spLocks noChangeArrowheads="1"/>
          </p:cNvSpPr>
          <p:nvPr/>
        </p:nvSpPr>
        <p:spPr bwMode="auto">
          <a:xfrm>
            <a:off x="2436813" y="5616579"/>
            <a:ext cx="641350" cy="233363"/>
          </a:xfrm>
          <a:prstGeom prst="rect">
            <a:avLst/>
          </a:prstGeom>
          <a:noFill/>
          <a:ln w="76200" cmpd="tri">
            <a:solidFill>
              <a:srgbClr val="FF0000"/>
            </a:solidFill>
            <a:miter lim="800000"/>
            <a:headEnd/>
            <a:tailEnd/>
          </a:ln>
        </p:spPr>
        <p:txBody>
          <a:bodyPr wrap="none" anchor="ctr"/>
          <a:lstStyle/>
          <a:p>
            <a:endParaRPr lang="ru-RU"/>
          </a:p>
        </p:txBody>
      </p:sp>
      <p:sp>
        <p:nvSpPr>
          <p:cNvPr id="145417" name="Прямоугольник 5"/>
          <p:cNvSpPr>
            <a:spLocks noChangeArrowheads="1"/>
          </p:cNvSpPr>
          <p:nvPr/>
        </p:nvSpPr>
        <p:spPr bwMode="auto">
          <a:xfrm>
            <a:off x="-1782" y="545744"/>
            <a:ext cx="9145782"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Формирование расчетно-технологической </a:t>
            </a:r>
            <a:r>
              <a:rPr lang="ru-RU" sz="2000" b="1" dirty="0" smtClean="0">
                <a:solidFill>
                  <a:srgbClr val="0028DA"/>
                </a:solidFill>
                <a:latin typeface="Century Gothic" pitchFamily="34" charset="0"/>
              </a:rPr>
              <a:t>карты в ГеММа-3</a:t>
            </a:r>
            <a:r>
              <a:rPr lang="en-US" sz="2000" b="1" dirty="0" smtClean="0">
                <a:solidFill>
                  <a:srgbClr val="0028DA"/>
                </a:solidFill>
                <a:latin typeface="Century Gothic" pitchFamily="34" charset="0"/>
              </a:rPr>
              <a:t>D</a:t>
            </a:r>
            <a:endParaRPr lang="ru-RU" sz="2000" b="1" dirty="0">
              <a:solidFill>
                <a:srgbClr val="0028DA"/>
              </a:solidFill>
              <a:latin typeface="Century Gothic" pitchFamily="34" charset="0"/>
            </a:endParaRPr>
          </a:p>
        </p:txBody>
      </p:sp>
      <p:sp>
        <p:nvSpPr>
          <p:cNvPr id="6" name="Прямоугольник 5"/>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9" name="Picture 10" descr="2005"/>
          <p:cNvPicPr>
            <a:picLocks noChangeAspect="1" noChangeArrowheads="1"/>
          </p:cNvPicPr>
          <p:nvPr/>
        </p:nvPicPr>
        <p:blipFill>
          <a:blip r:embed="rId3"/>
          <a:srcRect/>
          <a:stretch>
            <a:fillRect/>
          </a:stretch>
        </p:blipFill>
        <p:spPr bwMode="auto">
          <a:xfrm>
            <a:off x="701591" y="915566"/>
            <a:ext cx="4968875" cy="3717925"/>
          </a:xfrm>
          <a:prstGeom prst="rect">
            <a:avLst/>
          </a:prstGeom>
          <a:noFill/>
          <a:ln w="9525">
            <a:noFill/>
            <a:miter lim="800000"/>
            <a:headEnd/>
            <a:tailEnd/>
          </a:ln>
        </p:spPr>
      </p:pic>
      <p:sp>
        <p:nvSpPr>
          <p:cNvPr id="149510" name="Text Box 11"/>
          <p:cNvSpPr txBox="1">
            <a:spLocks noChangeArrowheads="1"/>
          </p:cNvSpPr>
          <p:nvPr/>
        </p:nvSpPr>
        <p:spPr bwMode="auto">
          <a:xfrm>
            <a:off x="6316232" y="1204871"/>
            <a:ext cx="2376487" cy="3139321"/>
          </a:xfrm>
          <a:prstGeom prst="rect">
            <a:avLst/>
          </a:prstGeom>
          <a:noFill/>
          <a:ln w="9525">
            <a:noFill/>
            <a:miter lim="800000"/>
            <a:headEnd/>
            <a:tailEnd/>
          </a:ln>
        </p:spPr>
        <p:txBody>
          <a:bodyPr>
            <a:spAutoFit/>
          </a:bodyPr>
          <a:lstStyle/>
          <a:p>
            <a:pPr algn="ctr"/>
            <a:r>
              <a:rPr lang="ru-RU" b="1" dirty="0" smtClean="0">
                <a:solidFill>
                  <a:srgbClr val="002060"/>
                </a:solidFill>
                <a:latin typeface="Century Gothic" pitchFamily="34" charset="0"/>
              </a:rPr>
              <a:t>Разработка </a:t>
            </a:r>
            <a:r>
              <a:rPr lang="ru-RU" b="1" dirty="0">
                <a:solidFill>
                  <a:srgbClr val="002060"/>
                </a:solidFill>
                <a:latin typeface="Century Gothic" pitchFamily="34" charset="0"/>
              </a:rPr>
              <a:t>и </a:t>
            </a:r>
            <a:r>
              <a:rPr lang="ru-RU" b="1" dirty="0" smtClean="0">
                <a:solidFill>
                  <a:srgbClr val="002060"/>
                </a:solidFill>
                <a:latin typeface="Century Gothic" pitchFamily="34" charset="0"/>
              </a:rPr>
              <a:t>отладка </a:t>
            </a:r>
            <a:r>
              <a:rPr lang="ru-RU" b="1" dirty="0">
                <a:solidFill>
                  <a:srgbClr val="002060"/>
                </a:solidFill>
                <a:latin typeface="Century Gothic" pitchFamily="34" charset="0"/>
              </a:rPr>
              <a:t>постпроцессоров любой </a:t>
            </a:r>
            <a:r>
              <a:rPr lang="ru-RU" b="1" dirty="0" smtClean="0">
                <a:solidFill>
                  <a:srgbClr val="002060"/>
                </a:solidFill>
                <a:latin typeface="Century Gothic" pitchFamily="34" charset="0"/>
              </a:rPr>
              <a:t>сложности.</a:t>
            </a:r>
          </a:p>
          <a:p>
            <a:pPr algn="ctr"/>
            <a:r>
              <a:rPr lang="ru-RU" b="1" dirty="0" smtClean="0">
                <a:solidFill>
                  <a:srgbClr val="002060"/>
                </a:solidFill>
                <a:latin typeface="Century Gothic" pitchFamily="34" charset="0"/>
              </a:rPr>
              <a:t>Более </a:t>
            </a:r>
            <a:r>
              <a:rPr lang="ru-RU" b="1" dirty="0">
                <a:solidFill>
                  <a:srgbClr val="002060"/>
                </a:solidFill>
                <a:latin typeface="Century Gothic" pitchFamily="34" charset="0"/>
              </a:rPr>
              <a:t>700 встроенных постпроцессоров для известных отечественных и импортных </a:t>
            </a:r>
            <a:r>
              <a:rPr lang="ru-RU" b="1" dirty="0" smtClean="0">
                <a:solidFill>
                  <a:srgbClr val="002060"/>
                </a:solidFill>
                <a:latin typeface="Century Gothic" pitchFamily="34" charset="0"/>
              </a:rPr>
              <a:t>станков</a:t>
            </a:r>
            <a:r>
              <a:rPr lang="en-US" b="1" dirty="0" smtClean="0">
                <a:solidFill>
                  <a:srgbClr val="002060"/>
                </a:solidFill>
                <a:latin typeface="Century Gothic" pitchFamily="34" charset="0"/>
              </a:rPr>
              <a:t>.</a:t>
            </a:r>
            <a:endParaRPr lang="ru-RU" b="1" dirty="0">
              <a:solidFill>
                <a:srgbClr val="002060"/>
              </a:solidFill>
              <a:latin typeface="Century Gothic" pitchFamily="34" charset="0"/>
            </a:endParaRPr>
          </a:p>
        </p:txBody>
      </p:sp>
      <p:sp>
        <p:nvSpPr>
          <p:cNvPr id="149511" name="Прямоугольник 4"/>
          <p:cNvSpPr>
            <a:spLocks noChangeArrowheads="1"/>
          </p:cNvSpPr>
          <p:nvPr/>
        </p:nvSpPr>
        <p:spPr bwMode="auto">
          <a:xfrm>
            <a:off x="763427" y="515456"/>
            <a:ext cx="7830856"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Постпроцессоры системы ГеММа-3</a:t>
            </a:r>
            <a:r>
              <a:rPr lang="en-US" sz="2000" b="1" dirty="0">
                <a:solidFill>
                  <a:srgbClr val="0028DA"/>
                </a:solidFill>
                <a:latin typeface="Century Gothic" pitchFamily="34" charset="0"/>
              </a:rPr>
              <a:t>D</a:t>
            </a:r>
            <a:endParaRPr lang="ru-RU" sz="2000" b="1" dirty="0">
              <a:solidFill>
                <a:srgbClr val="0028DA"/>
              </a:solidFill>
              <a:latin typeface="Century Gothic" pitchFamily="34" charset="0"/>
            </a:endParaRPr>
          </a:p>
        </p:txBody>
      </p:sp>
      <p:sp>
        <p:nvSpPr>
          <p:cNvPr id="5" name="Прямоугольник 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1" name="Прямоугольник 4"/>
          <p:cNvSpPr>
            <a:spLocks noChangeArrowheads="1"/>
          </p:cNvSpPr>
          <p:nvPr/>
        </p:nvSpPr>
        <p:spPr bwMode="auto">
          <a:xfrm>
            <a:off x="467544" y="504025"/>
            <a:ext cx="8309566"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Новые возможности ГеММа-3</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 </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v.1</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2</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5</a:t>
            </a:r>
            <a:endPar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endParaRPr>
          </a:p>
        </p:txBody>
      </p:sp>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908664"/>
            <a:ext cx="5256584" cy="359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4"/>
          <a:stretch>
            <a:fillRect/>
          </a:stretch>
        </p:blipFill>
        <p:spPr>
          <a:xfrm>
            <a:off x="1979720" y="1264326"/>
            <a:ext cx="3336275" cy="3239212"/>
          </a:xfrm>
          <a:prstGeom prst="rect">
            <a:avLst/>
          </a:prstGeom>
        </p:spPr>
      </p:pic>
      <p:sp>
        <p:nvSpPr>
          <p:cNvPr id="9" name="Прямоугольник 8"/>
          <p:cNvSpPr/>
          <p:nvPr/>
        </p:nvSpPr>
        <p:spPr>
          <a:xfrm>
            <a:off x="5220072" y="1347618"/>
            <a:ext cx="3923928" cy="2031325"/>
          </a:xfrm>
          <a:prstGeom prst="rect">
            <a:avLst/>
          </a:prstGeom>
        </p:spPr>
        <p:txBody>
          <a:bodyPr wrap="square">
            <a:spAutoFit/>
          </a:bodyPr>
          <a:lstStyle/>
          <a:p>
            <a:pPr algn="ctr"/>
            <a:r>
              <a:rPr lang="ru-RU" b="1" dirty="0">
                <a:solidFill>
                  <a:srgbClr val="002060"/>
                </a:solidFill>
                <a:latin typeface="Century Gothic" panose="020B0502020202020204" pitchFamily="34" charset="0"/>
              </a:rPr>
              <a:t>Работа системы в 64 разрядном режиме, с возможностью работы с моделями размером превышающими 2 </a:t>
            </a:r>
            <a:r>
              <a:rPr lang="ru-RU" b="1" dirty="0" smtClean="0">
                <a:solidFill>
                  <a:srgbClr val="002060"/>
                </a:solidFill>
                <a:latin typeface="Century Gothic" panose="020B0502020202020204" pitchFamily="34" charset="0"/>
              </a:rPr>
              <a:t>ГБ.</a:t>
            </a:r>
          </a:p>
          <a:p>
            <a:pPr algn="ctr"/>
            <a:r>
              <a:rPr lang="ru-RU" b="1" dirty="0" smtClean="0">
                <a:solidFill>
                  <a:srgbClr val="002060"/>
                </a:solidFill>
                <a:latin typeface="Century Gothic" panose="020B0502020202020204" pitchFamily="34" charset="0"/>
              </a:rPr>
              <a:t>Поддержка многоядерных процессоров.</a:t>
            </a:r>
            <a:endParaRPr lang="ru-RU" b="1" dirty="0">
              <a:solidFill>
                <a:srgbClr val="002060"/>
              </a:solidFill>
              <a:latin typeface="Century Gothic" panose="020B0502020202020204" pitchFamily="34" charset="0"/>
            </a:endParaRPr>
          </a:p>
        </p:txBody>
      </p:sp>
      <p:sp>
        <p:nvSpPr>
          <p:cNvPr id="6" name="Прямоугольник 5"/>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17038831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9" y="959049"/>
            <a:ext cx="4320481" cy="357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2"/>
          <p:cNvSpPr>
            <a:spLocks noChangeArrowheads="1"/>
          </p:cNvSpPr>
          <p:nvPr/>
        </p:nvSpPr>
        <p:spPr bwMode="auto">
          <a:xfrm>
            <a:off x="5162387" y="1203604"/>
            <a:ext cx="367240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Calibri" panose="020F0502020204030204" pitchFamily="34" charset="0"/>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Calibri" panose="020F0502020204030204" pitchFamily="34" charset="0"/>
              </a:defRPr>
            </a:lvl9pPr>
          </a:lstStyle>
          <a:p>
            <a:pPr algn="ctr">
              <a:spcBef>
                <a:spcPct val="0"/>
              </a:spcBef>
              <a:buClrTx/>
              <a:buSzTx/>
              <a:buFontTx/>
              <a:buNone/>
            </a:pPr>
            <a:r>
              <a:rPr lang="ru-RU" altLang="ru-RU" sz="1800" b="1" dirty="0">
                <a:solidFill>
                  <a:srgbClr val="002060"/>
                </a:solidFill>
                <a:latin typeface="Century Gothic" panose="020B0502020202020204" pitchFamily="34" charset="0"/>
                <a:cs typeface="+mn-cs"/>
              </a:rPr>
              <a:t>Поддержка локальных систем координат (ЛСК), возможность их создания по различным элементам модели </a:t>
            </a:r>
            <a:r>
              <a:rPr lang="ru-RU" altLang="ru-RU" sz="1800" b="1" dirty="0" smtClean="0">
                <a:solidFill>
                  <a:srgbClr val="002060"/>
                </a:solidFill>
                <a:latin typeface="Century Gothic" panose="020B0502020202020204" pitchFamily="34" charset="0"/>
                <a:cs typeface="+mn-cs"/>
              </a:rPr>
              <a:t>детали.</a:t>
            </a:r>
          </a:p>
          <a:p>
            <a:pPr algn="ctr">
              <a:spcBef>
                <a:spcPct val="0"/>
              </a:spcBef>
              <a:buClrTx/>
              <a:buSzTx/>
              <a:buFontTx/>
              <a:buNone/>
            </a:pPr>
            <a:r>
              <a:rPr lang="ru-RU" altLang="ru-RU" sz="1800" b="1" dirty="0" smtClean="0">
                <a:solidFill>
                  <a:srgbClr val="002060"/>
                </a:solidFill>
                <a:latin typeface="Century Gothic" panose="020B0502020202020204" pitchFamily="34" charset="0"/>
                <a:cs typeface="+mn-cs"/>
              </a:rPr>
              <a:t>Построение обработки в ЛСК (3+2</a:t>
            </a:r>
            <a:r>
              <a:rPr lang="en-US" altLang="ru-RU" sz="1800" b="1" dirty="0" smtClean="0">
                <a:solidFill>
                  <a:srgbClr val="002060"/>
                </a:solidFill>
                <a:latin typeface="Century Gothic" panose="020B0502020202020204" pitchFamily="34" charset="0"/>
                <a:cs typeface="+mn-cs"/>
              </a:rPr>
              <a:t>D, 5D</a:t>
            </a:r>
            <a:r>
              <a:rPr lang="ru-RU" altLang="ru-RU" sz="1800" b="1" dirty="0" smtClean="0">
                <a:solidFill>
                  <a:srgbClr val="002060"/>
                </a:solidFill>
                <a:latin typeface="Century Gothic" panose="020B0502020202020204" pitchFamily="34" charset="0"/>
                <a:cs typeface="+mn-cs"/>
              </a:rPr>
              <a:t> фрезерная обработка и токарно-фрезерная обработка)</a:t>
            </a:r>
          </a:p>
        </p:txBody>
      </p:sp>
      <p:sp>
        <p:nvSpPr>
          <p:cNvPr id="7" name="Прямоугольник 6"/>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
        <p:nvSpPr>
          <p:cNvPr id="8" name="Прямоугольник 4"/>
          <p:cNvSpPr>
            <a:spLocks noChangeArrowheads="1"/>
          </p:cNvSpPr>
          <p:nvPr/>
        </p:nvSpPr>
        <p:spPr bwMode="auto">
          <a:xfrm>
            <a:off x="539552" y="558935"/>
            <a:ext cx="8093542"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Новые возможности ГеММа-3</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 </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v.1</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2</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5</a:t>
            </a:r>
            <a:endPar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endParaRPr>
          </a:p>
        </p:txBody>
      </p:sp>
    </p:spTree>
    <p:extLst>
      <p:ext uri="{BB962C8B-B14F-4D97-AF65-F5344CB8AC3E}">
        <p14:creationId xmlns:p14="http://schemas.microsoft.com/office/powerpoint/2010/main" val="42203683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5983342" y="1625994"/>
            <a:ext cx="3010794" cy="923330"/>
          </a:xfrm>
          <a:prstGeom prst="rect">
            <a:avLst/>
          </a:prstGeom>
          <a:noFill/>
          <a:ln w="9525">
            <a:noFill/>
            <a:miter lim="800000"/>
            <a:headEnd/>
            <a:tailEnd/>
          </a:ln>
          <a:effectLst/>
        </p:spPr>
        <p:txBody>
          <a:bodyPr wrap="square">
            <a:spAutoFit/>
          </a:bodyPr>
          <a:lstStyle/>
          <a:p>
            <a:pPr lvl="0" algn="ctr">
              <a:defRPr/>
            </a:pPr>
            <a:r>
              <a:rPr lang="ru-RU" b="1" dirty="0">
                <a:solidFill>
                  <a:srgbClr val="8064A2">
                    <a:lumMod val="50000"/>
                  </a:srgbClr>
                </a:solidFill>
                <a:latin typeface="Century Gothic" pitchFamily="34" charset="0"/>
              </a:rPr>
              <a:t>Создание программ с вызовом проектов как подпрограмм</a:t>
            </a:r>
            <a:endParaRPr kumimoji="0" lang="ru-RU" b="1" i="0" u="none" strike="noStrike" kern="1200" cap="none" spc="0" normalizeH="0" baseline="0" noProof="0" dirty="0">
              <a:ln>
                <a:noFill/>
              </a:ln>
              <a:solidFill>
                <a:srgbClr val="8064A2">
                  <a:lumMod val="50000"/>
                </a:srgbClr>
              </a:solidFill>
              <a:effectLst/>
              <a:uLnTx/>
              <a:uFillTx/>
              <a:latin typeface="Century Gothic" pitchFamily="34" charset="0"/>
            </a:endParaRPr>
          </a:p>
        </p:txBody>
      </p:sp>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0521"/>
            <a:ext cx="3154944" cy="2084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1930" y="960852"/>
            <a:ext cx="389347" cy="182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911" y="980519"/>
            <a:ext cx="24479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3828" y="1713944"/>
            <a:ext cx="2437000" cy="65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4246" y="2542353"/>
            <a:ext cx="2437000" cy="98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4246" y="3529475"/>
            <a:ext cx="2437000" cy="93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5" y="3127544"/>
            <a:ext cx="1944216" cy="46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505" y="3761474"/>
            <a:ext cx="2232248" cy="452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10790" y="3121681"/>
            <a:ext cx="830453" cy="1304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
        <p:nvSpPr>
          <p:cNvPr id="16" name="Прямоугольник 4"/>
          <p:cNvSpPr>
            <a:spLocks noChangeArrowheads="1"/>
          </p:cNvSpPr>
          <p:nvPr/>
        </p:nvSpPr>
        <p:spPr bwMode="auto">
          <a:xfrm>
            <a:off x="323529" y="504025"/>
            <a:ext cx="8640373"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Новые возможности ГеММа-3</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 </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v.1</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2</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5</a:t>
            </a:r>
            <a:endPar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endParaRPr>
          </a:p>
        </p:txBody>
      </p:sp>
    </p:spTree>
    <p:extLst>
      <p:ext uri="{BB962C8B-B14F-4D97-AF65-F5344CB8AC3E}">
        <p14:creationId xmlns:p14="http://schemas.microsoft.com/office/powerpoint/2010/main" val="29074323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p:cNvPicPr>
            <a:picLocks noChangeAspect="1" noChangeArrowheads="1"/>
          </p:cNvPicPr>
          <p:nvPr/>
        </p:nvPicPr>
        <p:blipFill>
          <a:blip r:embed="rId3"/>
          <a:srcRect/>
          <a:stretch>
            <a:fillRect/>
          </a:stretch>
        </p:blipFill>
        <p:spPr bwMode="auto">
          <a:xfrm>
            <a:off x="3203848" y="1923679"/>
            <a:ext cx="3312368" cy="2474222"/>
          </a:xfrm>
          <a:prstGeom prst="rect">
            <a:avLst/>
          </a:prstGeom>
          <a:noFill/>
          <a:ln w="9525">
            <a:noFill/>
            <a:miter lim="800000"/>
            <a:headEnd/>
            <a:tailEnd/>
          </a:ln>
        </p:spPr>
      </p:pic>
      <p:sp>
        <p:nvSpPr>
          <p:cNvPr id="4" name="Rectangle 4"/>
          <p:cNvSpPr>
            <a:spLocks noChangeArrowheads="1"/>
          </p:cNvSpPr>
          <p:nvPr/>
        </p:nvSpPr>
        <p:spPr bwMode="auto">
          <a:xfrm>
            <a:off x="6588231" y="1851670"/>
            <a:ext cx="2541623"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Обработка растровых и </a:t>
            </a:r>
            <a:r>
              <a:rPr kumimoji="0" lang="en-US"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STL-</a:t>
            </a:r>
            <a:r>
              <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rPr>
              <a:t>объектов</a:t>
            </a:r>
          </a:p>
        </p:txBody>
      </p:sp>
      <p:sp>
        <p:nvSpPr>
          <p:cNvPr id="100359" name="Прямоугольник 5"/>
          <p:cNvSpPr>
            <a:spLocks noChangeArrowheads="1"/>
          </p:cNvSpPr>
          <p:nvPr/>
        </p:nvSpPr>
        <p:spPr bwMode="auto">
          <a:xfrm>
            <a:off x="1907712" y="522750"/>
            <a:ext cx="5064207" cy="40011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Новые возможности ГеММа-3</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 </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v.1</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2</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5</a:t>
            </a:r>
            <a:endPar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endParaRPr>
          </a:p>
        </p:txBody>
      </p:sp>
      <p:pic>
        <p:nvPicPr>
          <p:cNvPr id="2" name="Рисунок 1"/>
          <p:cNvPicPr>
            <a:picLocks noChangeAspect="1"/>
          </p:cNvPicPr>
          <p:nvPr/>
        </p:nvPicPr>
        <p:blipFill>
          <a:blip r:embed="rId4"/>
          <a:stretch>
            <a:fillRect/>
          </a:stretch>
        </p:blipFill>
        <p:spPr>
          <a:xfrm>
            <a:off x="179512" y="915567"/>
            <a:ext cx="3240360" cy="2432332"/>
          </a:xfrm>
          <a:prstGeom prst="rect">
            <a:avLst/>
          </a:prstGeom>
        </p:spPr>
      </p:pic>
      <p:sp>
        <p:nvSpPr>
          <p:cNvPr id="6" name="Прямоугольник 5"/>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extLst>
      <p:ext uri="{BB962C8B-B14F-4D97-AF65-F5344CB8AC3E}">
        <p14:creationId xmlns:p14="http://schemas.microsoft.com/office/powerpoint/2010/main" val="10065400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5796136" y="1851670"/>
            <a:ext cx="2541623" cy="147732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smtClean="0">
                <a:ln>
                  <a:noFill/>
                </a:ln>
                <a:solidFill>
                  <a:srgbClr val="8064A2">
                    <a:lumMod val="50000"/>
                  </a:srgbClr>
                </a:solidFill>
                <a:effectLst/>
                <a:uLnTx/>
                <a:uFillTx/>
                <a:latin typeface="Century Gothic" pitchFamily="34" charset="0"/>
                <a:ea typeface="+mn-ea"/>
                <a:cs typeface="Arial" charset="0"/>
              </a:rPr>
              <a:t>Фрезерование внешней</a:t>
            </a:r>
            <a:r>
              <a:rPr kumimoji="0" lang="ru-RU" b="1" i="0" u="none" strike="noStrike" kern="1200" cap="none" spc="0" normalizeH="0" noProof="0" dirty="0" smtClean="0">
                <a:ln>
                  <a:noFill/>
                </a:ln>
                <a:solidFill>
                  <a:srgbClr val="8064A2">
                    <a:lumMod val="50000"/>
                  </a:srgbClr>
                </a:solidFill>
                <a:effectLst/>
                <a:uLnTx/>
                <a:uFillTx/>
                <a:latin typeface="Century Gothic" pitchFamily="34" charset="0"/>
                <a:ea typeface="+mn-ea"/>
                <a:cs typeface="Arial" charset="0"/>
              </a:rPr>
              <a:t> и внутренней резьбы по заданным диаметрам</a:t>
            </a:r>
            <a:endParaRPr kumimoji="0" lang="ru-RU" b="1" i="0" u="none" strike="noStrike" kern="1200" cap="none" spc="0" normalizeH="0" baseline="0" noProof="0" dirty="0">
              <a:ln>
                <a:noFill/>
              </a:ln>
              <a:solidFill>
                <a:srgbClr val="8064A2">
                  <a:lumMod val="50000"/>
                </a:srgbClr>
              </a:solidFill>
              <a:effectLst/>
              <a:uLnTx/>
              <a:uFillTx/>
              <a:latin typeface="Century Gothic" pitchFamily="34" charset="0"/>
              <a:ea typeface="+mn-ea"/>
              <a:cs typeface="Arial" charset="0"/>
            </a:endParaRPr>
          </a:p>
        </p:txBody>
      </p:sp>
      <p:sp>
        <p:nvSpPr>
          <p:cNvPr id="100359" name="Прямоугольник 5"/>
          <p:cNvSpPr>
            <a:spLocks noChangeArrowheads="1"/>
          </p:cNvSpPr>
          <p:nvPr/>
        </p:nvSpPr>
        <p:spPr bwMode="auto">
          <a:xfrm>
            <a:off x="1907712" y="522750"/>
            <a:ext cx="5064207" cy="40011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Новые возможности ГеММа-3</a:t>
            </a:r>
            <a:r>
              <a:rPr kumimoji="0" lang="en-US" sz="2000" b="1" i="0" u="none" strike="noStrike" kern="1200" cap="none" spc="0" normalizeH="0" baseline="0" noProof="0" dirty="0">
                <a:ln>
                  <a:noFill/>
                </a:ln>
                <a:solidFill>
                  <a:srgbClr val="0028DA"/>
                </a:solidFill>
                <a:effectLst/>
                <a:uLnTx/>
                <a:uFillTx/>
                <a:latin typeface="Century Gothic" pitchFamily="34" charset="0"/>
                <a:ea typeface="+mn-ea"/>
                <a:cs typeface="Arial" charset="0"/>
              </a:rPr>
              <a:t>D </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v.1</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2</a:t>
            </a:r>
            <a:r>
              <a:rPr kumimoji="0" lang="en-US"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a:t>
            </a:r>
            <a:r>
              <a:rPr kumimoji="0" lang="ru-RU" sz="2000" b="1" i="0" u="none" strike="noStrike" kern="1200" cap="none" spc="0" normalizeH="0" baseline="0" noProof="0" dirty="0" smtClean="0">
                <a:ln>
                  <a:noFill/>
                </a:ln>
                <a:solidFill>
                  <a:srgbClr val="0028DA"/>
                </a:solidFill>
                <a:effectLst/>
                <a:uLnTx/>
                <a:uFillTx/>
                <a:latin typeface="Century Gothic" pitchFamily="34" charset="0"/>
                <a:ea typeface="+mn-ea"/>
                <a:cs typeface="Arial" charset="0"/>
              </a:rPr>
              <a:t>5</a:t>
            </a:r>
            <a:endParaRPr kumimoji="0" lang="ru-RU" sz="2000" b="1" i="0" u="none" strike="noStrike" kern="1200" cap="none" spc="0" normalizeH="0" baseline="0" noProof="0" dirty="0">
              <a:ln>
                <a:noFill/>
              </a:ln>
              <a:solidFill>
                <a:srgbClr val="0028DA"/>
              </a:solidFill>
              <a:effectLst/>
              <a:uLnTx/>
              <a:uFillTx/>
              <a:latin typeface="Century Gothic" pitchFamily="34" charset="0"/>
              <a:ea typeface="+mn-ea"/>
              <a:cs typeface="Arial" charset="0"/>
            </a:endParaRPr>
          </a:p>
        </p:txBody>
      </p:sp>
      <p:sp>
        <p:nvSpPr>
          <p:cNvPr id="6" name="Прямоугольник 5"/>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019654"/>
            <a:ext cx="4464496" cy="351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262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0" y="2384556"/>
            <a:ext cx="9144000" cy="646331"/>
          </a:xfrm>
          <a:prstGeom prst="rect">
            <a:avLst/>
          </a:prstGeom>
          <a:noFill/>
          <a:ln w="9525">
            <a:noFill/>
            <a:miter lim="800000"/>
            <a:headEnd/>
            <a:tailEnd/>
          </a:ln>
        </p:spPr>
        <p:txBody>
          <a:bodyPr wrap="square">
            <a:spAutoFit/>
          </a:bodyPr>
          <a:lstStyle/>
          <a:p>
            <a:pPr algn="ctr" eaLnBrk="0" hangingPunct="0"/>
            <a:r>
              <a:rPr lang="ru-RU" b="1" dirty="0">
                <a:solidFill>
                  <a:srgbClr val="403152"/>
                </a:solidFill>
                <a:latin typeface="Century Gothic" pitchFamily="34" charset="0"/>
              </a:rPr>
              <a:t>Обменные форматы </a:t>
            </a:r>
            <a:r>
              <a:rPr lang="en-US" b="1" dirty="0">
                <a:solidFill>
                  <a:srgbClr val="403152"/>
                </a:solidFill>
                <a:latin typeface="Century Gothic" pitchFamily="34" charset="0"/>
              </a:rPr>
              <a:t>SAT, DXF, IGES, </a:t>
            </a:r>
            <a:r>
              <a:rPr lang="en-US" b="1" dirty="0" smtClean="0">
                <a:solidFill>
                  <a:srgbClr val="403152"/>
                </a:solidFill>
                <a:latin typeface="Century Gothic" pitchFamily="34" charset="0"/>
              </a:rPr>
              <a:t>STL</a:t>
            </a:r>
            <a:r>
              <a:rPr lang="en-US" b="1" dirty="0">
                <a:solidFill>
                  <a:srgbClr val="403152"/>
                </a:solidFill>
                <a:latin typeface="Century Gothic" pitchFamily="34" charset="0"/>
              </a:rPr>
              <a:t>, </a:t>
            </a:r>
            <a:r>
              <a:rPr lang="en-US" b="1" dirty="0" smtClean="0">
                <a:solidFill>
                  <a:srgbClr val="403152"/>
                </a:solidFill>
                <a:latin typeface="Century Gothic" pitchFamily="34" charset="0"/>
              </a:rPr>
              <a:t>EPS</a:t>
            </a:r>
            <a:r>
              <a:rPr lang="en-US" b="1" dirty="0">
                <a:solidFill>
                  <a:srgbClr val="403152"/>
                </a:solidFill>
                <a:latin typeface="Century Gothic" pitchFamily="34" charset="0"/>
              </a:rPr>
              <a:t>, </a:t>
            </a:r>
            <a:r>
              <a:rPr lang="en-US" b="1" dirty="0" err="1">
                <a:solidFill>
                  <a:srgbClr val="403152"/>
                </a:solidFill>
                <a:latin typeface="Century Gothic" pitchFamily="34" charset="0"/>
              </a:rPr>
              <a:t>Parasolid</a:t>
            </a:r>
            <a:r>
              <a:rPr lang="en-US" b="1" dirty="0">
                <a:solidFill>
                  <a:srgbClr val="403152"/>
                </a:solidFill>
                <a:latin typeface="Century Gothic" pitchFamily="34" charset="0"/>
              </a:rPr>
              <a:t>, Step </a:t>
            </a:r>
            <a:r>
              <a:rPr lang="ru-RU" b="1" dirty="0" smtClean="0">
                <a:solidFill>
                  <a:srgbClr val="403152"/>
                </a:solidFill>
                <a:latin typeface="Century Gothic" pitchFamily="34" charset="0"/>
              </a:rPr>
              <a:t>обеспечивают </a:t>
            </a:r>
            <a:r>
              <a:rPr lang="ru-RU" b="1" dirty="0">
                <a:solidFill>
                  <a:srgbClr val="403152"/>
                </a:solidFill>
                <a:latin typeface="Century Gothic" pitchFamily="34" charset="0"/>
              </a:rPr>
              <a:t>ввод математических  моделей, подготовленных в других </a:t>
            </a:r>
            <a:r>
              <a:rPr lang="en-US" b="1" dirty="0">
                <a:solidFill>
                  <a:srgbClr val="403152"/>
                </a:solidFill>
                <a:latin typeface="Century Gothic" pitchFamily="34" charset="0"/>
              </a:rPr>
              <a:t>CAD-</a:t>
            </a:r>
            <a:r>
              <a:rPr lang="ru-RU" b="1" dirty="0">
                <a:solidFill>
                  <a:srgbClr val="403152"/>
                </a:solidFill>
                <a:latin typeface="Century Gothic" pitchFamily="34" charset="0"/>
              </a:rPr>
              <a:t>системах</a:t>
            </a:r>
          </a:p>
        </p:txBody>
      </p:sp>
      <p:pic>
        <p:nvPicPr>
          <p:cNvPr id="16388" name="Picture 9" descr="ОмскАгрегат - шатун"/>
          <p:cNvPicPr>
            <a:picLocks noChangeAspect="1" noChangeArrowheads="1"/>
          </p:cNvPicPr>
          <p:nvPr/>
        </p:nvPicPr>
        <p:blipFill>
          <a:blip r:embed="rId3">
            <a:extLst/>
          </a:blip>
          <a:srcRect/>
          <a:stretch>
            <a:fillRect/>
          </a:stretch>
        </p:blipFill>
        <p:spPr bwMode="auto">
          <a:xfrm>
            <a:off x="1177141" y="3022745"/>
            <a:ext cx="1683977" cy="1516836"/>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16389" name="Picture 10" descr="Благовещенск - задвижка"/>
          <p:cNvPicPr>
            <a:picLocks noChangeAspect="1" noChangeArrowheads="1"/>
          </p:cNvPicPr>
          <p:nvPr/>
        </p:nvPicPr>
        <p:blipFill>
          <a:blip r:embed="rId4">
            <a:extLst/>
          </a:blip>
          <a:srcRect/>
          <a:stretch>
            <a:fillRect/>
          </a:stretch>
        </p:blipFill>
        <p:spPr bwMode="auto">
          <a:xfrm>
            <a:off x="3605507" y="3013036"/>
            <a:ext cx="1291840" cy="1518413"/>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pic>
        <p:nvPicPr>
          <p:cNvPr id="16390" name="Picture 11" descr="СТМ - плита"/>
          <p:cNvPicPr>
            <a:picLocks noChangeAspect="1" noChangeArrowheads="1"/>
          </p:cNvPicPr>
          <p:nvPr/>
        </p:nvPicPr>
        <p:blipFill>
          <a:blip r:embed="rId5">
            <a:extLst/>
          </a:blip>
          <a:srcRect/>
          <a:stretch>
            <a:fillRect/>
          </a:stretch>
        </p:blipFill>
        <p:spPr bwMode="auto">
          <a:xfrm>
            <a:off x="5514791" y="3013032"/>
            <a:ext cx="2722945" cy="1517520"/>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grpSp>
        <p:nvGrpSpPr>
          <p:cNvPr id="25794" name="Group 12"/>
          <p:cNvGrpSpPr>
            <a:grpSpLocks noChangeAspect="1"/>
          </p:cNvGrpSpPr>
          <p:nvPr/>
        </p:nvGrpSpPr>
        <p:grpSpPr bwMode="auto">
          <a:xfrm>
            <a:off x="250825" y="1419229"/>
            <a:ext cx="4610100" cy="373063"/>
            <a:chOff x="466" y="37"/>
            <a:chExt cx="8600" cy="697"/>
          </a:xfrm>
        </p:grpSpPr>
        <p:sp>
          <p:nvSpPr>
            <p:cNvPr id="25795" name="Arc 13"/>
            <p:cNvSpPr>
              <a:spLocks noChangeAspect="1"/>
            </p:cNvSpPr>
            <p:nvPr/>
          </p:nvSpPr>
          <p:spPr bwMode="auto">
            <a:xfrm>
              <a:off x="8935" y="385"/>
              <a:ext cx="75" cy="7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1590">
              <a:solidFill>
                <a:schemeClr val="accent1"/>
              </a:solidFill>
              <a:round/>
              <a:headEnd/>
              <a:tailEnd/>
            </a:ln>
          </p:spPr>
          <p:txBody>
            <a:bodyPr/>
            <a:lstStyle/>
            <a:p>
              <a:endParaRPr lang="ru-RU"/>
            </a:p>
          </p:txBody>
        </p:sp>
        <p:sp>
          <p:nvSpPr>
            <p:cNvPr id="25796" name="Arc 14"/>
            <p:cNvSpPr>
              <a:spLocks noChangeAspect="1"/>
            </p:cNvSpPr>
            <p:nvPr/>
          </p:nvSpPr>
          <p:spPr bwMode="auto">
            <a:xfrm>
              <a:off x="8860" y="311"/>
              <a:ext cx="75" cy="7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21590">
              <a:solidFill>
                <a:schemeClr val="accent1"/>
              </a:solidFill>
              <a:round/>
              <a:headEnd/>
              <a:tailEnd/>
            </a:ln>
          </p:spPr>
          <p:txBody>
            <a:bodyPr/>
            <a:lstStyle/>
            <a:p>
              <a:endParaRPr lang="ru-RU"/>
            </a:p>
          </p:txBody>
        </p:sp>
        <p:sp>
          <p:nvSpPr>
            <p:cNvPr id="25797" name="Freeform 15"/>
            <p:cNvSpPr>
              <a:spLocks noChangeAspect="1"/>
            </p:cNvSpPr>
            <p:nvPr/>
          </p:nvSpPr>
          <p:spPr bwMode="auto">
            <a:xfrm>
              <a:off x="8860" y="385"/>
              <a:ext cx="75" cy="73"/>
            </a:xfrm>
            <a:custGeom>
              <a:avLst/>
              <a:gdLst>
                <a:gd name="T0" fmla="*/ 0 w 80"/>
                <a:gd name="T1" fmla="*/ 0 h 79"/>
                <a:gd name="T2" fmla="*/ 50 w 80"/>
                <a:gd name="T3" fmla="*/ 45 h 79"/>
                <a:gd name="T4" fmla="*/ 51 w 80"/>
                <a:gd name="T5" fmla="*/ 0 h 79"/>
                <a:gd name="T6" fmla="*/ 0 w 80"/>
                <a:gd name="T7" fmla="*/ 0 h 79"/>
                <a:gd name="T8" fmla="*/ 0 60000 65536"/>
                <a:gd name="T9" fmla="*/ 0 60000 65536"/>
                <a:gd name="T10" fmla="*/ 0 60000 65536"/>
                <a:gd name="T11" fmla="*/ 0 60000 65536"/>
                <a:gd name="T12" fmla="*/ 0 w 80"/>
                <a:gd name="T13" fmla="*/ 0 h 79"/>
                <a:gd name="T14" fmla="*/ 80 w 80"/>
                <a:gd name="T15" fmla="*/ 79 h 79"/>
              </a:gdLst>
              <a:ahLst/>
              <a:cxnLst>
                <a:cxn ang="T8">
                  <a:pos x="T0" y="T1"/>
                </a:cxn>
                <a:cxn ang="T9">
                  <a:pos x="T2" y="T3"/>
                </a:cxn>
                <a:cxn ang="T10">
                  <a:pos x="T4" y="T5"/>
                </a:cxn>
                <a:cxn ang="T11">
                  <a:pos x="T6" y="T7"/>
                </a:cxn>
              </a:cxnLst>
              <a:rect l="T12" t="T13" r="T14" b="T15"/>
              <a:pathLst>
                <a:path w="80" h="79">
                  <a:moveTo>
                    <a:pt x="0" y="0"/>
                  </a:moveTo>
                  <a:cubicBezTo>
                    <a:pt x="0" y="44"/>
                    <a:pt x="35" y="79"/>
                    <a:pt x="79" y="79"/>
                  </a:cubicBezTo>
                  <a:lnTo>
                    <a:pt x="80" y="0"/>
                  </a:lnTo>
                  <a:lnTo>
                    <a:pt x="0" y="0"/>
                  </a:lnTo>
                  <a:close/>
                </a:path>
              </a:pathLst>
            </a:custGeom>
            <a:noFill/>
            <a:ln w="21590">
              <a:solidFill>
                <a:schemeClr val="accent1"/>
              </a:solidFill>
              <a:round/>
              <a:headEnd/>
              <a:tailEnd/>
            </a:ln>
          </p:spPr>
          <p:txBody>
            <a:bodyPr/>
            <a:lstStyle/>
            <a:p>
              <a:endParaRPr lang="ru-RU"/>
            </a:p>
          </p:txBody>
        </p:sp>
        <p:sp>
          <p:nvSpPr>
            <p:cNvPr id="25798" name="Freeform 16"/>
            <p:cNvSpPr>
              <a:spLocks noChangeAspect="1"/>
            </p:cNvSpPr>
            <p:nvPr/>
          </p:nvSpPr>
          <p:spPr bwMode="auto">
            <a:xfrm>
              <a:off x="8935" y="311"/>
              <a:ext cx="75" cy="74"/>
            </a:xfrm>
            <a:custGeom>
              <a:avLst/>
              <a:gdLst>
                <a:gd name="T0" fmla="*/ 51 w 80"/>
                <a:gd name="T1" fmla="*/ 46 h 80"/>
                <a:gd name="T2" fmla="*/ 0 w 80"/>
                <a:gd name="T3" fmla="*/ 0 h 80"/>
                <a:gd name="T4" fmla="*/ 0 w 80"/>
                <a:gd name="T5" fmla="*/ 46 h 80"/>
                <a:gd name="T6" fmla="*/ 51 w 80"/>
                <a:gd name="T7" fmla="*/ 46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80" y="80"/>
                  </a:moveTo>
                  <a:cubicBezTo>
                    <a:pt x="80" y="35"/>
                    <a:pt x="44" y="0"/>
                    <a:pt x="0" y="0"/>
                  </a:cubicBezTo>
                  <a:lnTo>
                    <a:pt x="0" y="80"/>
                  </a:lnTo>
                  <a:lnTo>
                    <a:pt x="80" y="80"/>
                  </a:lnTo>
                  <a:close/>
                </a:path>
              </a:pathLst>
            </a:custGeom>
            <a:noFill/>
            <a:ln w="21590">
              <a:solidFill>
                <a:schemeClr val="accent1"/>
              </a:solidFill>
              <a:round/>
              <a:headEnd/>
              <a:tailEnd/>
            </a:ln>
          </p:spPr>
          <p:txBody>
            <a:bodyPr/>
            <a:lstStyle/>
            <a:p>
              <a:endParaRPr lang="ru-RU"/>
            </a:p>
          </p:txBody>
        </p:sp>
        <p:sp>
          <p:nvSpPr>
            <p:cNvPr id="25799" name="Line 17"/>
            <p:cNvSpPr>
              <a:spLocks noChangeAspect="1" noChangeShapeType="1"/>
            </p:cNvSpPr>
            <p:nvPr/>
          </p:nvSpPr>
          <p:spPr bwMode="auto">
            <a:xfrm>
              <a:off x="8804" y="385"/>
              <a:ext cx="262" cy="1"/>
            </a:xfrm>
            <a:prstGeom prst="line">
              <a:avLst/>
            </a:prstGeom>
            <a:noFill/>
            <a:ln w="21590">
              <a:solidFill>
                <a:schemeClr val="accent1"/>
              </a:solidFill>
              <a:round/>
              <a:headEnd/>
              <a:tailEnd/>
            </a:ln>
          </p:spPr>
          <p:txBody>
            <a:bodyPr/>
            <a:lstStyle/>
            <a:p>
              <a:endParaRPr lang="ru-RU"/>
            </a:p>
          </p:txBody>
        </p:sp>
        <p:sp>
          <p:nvSpPr>
            <p:cNvPr id="25800" name="Line 18"/>
            <p:cNvSpPr>
              <a:spLocks noChangeAspect="1" noChangeShapeType="1"/>
            </p:cNvSpPr>
            <p:nvPr/>
          </p:nvSpPr>
          <p:spPr bwMode="auto">
            <a:xfrm>
              <a:off x="8935" y="256"/>
              <a:ext cx="1" cy="259"/>
            </a:xfrm>
            <a:prstGeom prst="line">
              <a:avLst/>
            </a:prstGeom>
            <a:noFill/>
            <a:ln w="21590">
              <a:solidFill>
                <a:schemeClr val="accent1"/>
              </a:solidFill>
              <a:round/>
              <a:headEnd/>
              <a:tailEnd/>
            </a:ln>
          </p:spPr>
          <p:txBody>
            <a:bodyPr/>
            <a:lstStyle/>
            <a:p>
              <a:endParaRPr lang="ru-RU"/>
            </a:p>
          </p:txBody>
        </p:sp>
        <p:sp>
          <p:nvSpPr>
            <p:cNvPr id="25801" name="Line 19"/>
            <p:cNvSpPr>
              <a:spLocks noChangeAspect="1" noChangeShapeType="1"/>
            </p:cNvSpPr>
            <p:nvPr/>
          </p:nvSpPr>
          <p:spPr bwMode="auto">
            <a:xfrm>
              <a:off x="466" y="385"/>
              <a:ext cx="4420" cy="1"/>
            </a:xfrm>
            <a:prstGeom prst="line">
              <a:avLst/>
            </a:prstGeom>
            <a:noFill/>
            <a:ln w="21590">
              <a:solidFill>
                <a:schemeClr val="accent1"/>
              </a:solidFill>
              <a:round/>
              <a:headEnd/>
              <a:tailEnd/>
            </a:ln>
          </p:spPr>
          <p:txBody>
            <a:bodyPr/>
            <a:lstStyle/>
            <a:p>
              <a:endParaRPr lang="ru-RU"/>
            </a:p>
          </p:txBody>
        </p:sp>
        <p:sp>
          <p:nvSpPr>
            <p:cNvPr id="25802" name="Line 20"/>
            <p:cNvSpPr>
              <a:spLocks noChangeAspect="1" noChangeShapeType="1"/>
            </p:cNvSpPr>
            <p:nvPr/>
          </p:nvSpPr>
          <p:spPr bwMode="auto">
            <a:xfrm>
              <a:off x="466" y="385"/>
              <a:ext cx="4420" cy="1"/>
            </a:xfrm>
            <a:prstGeom prst="line">
              <a:avLst/>
            </a:prstGeom>
            <a:noFill/>
            <a:ln w="21590">
              <a:solidFill>
                <a:schemeClr val="accent1"/>
              </a:solidFill>
              <a:round/>
              <a:headEnd/>
              <a:tailEnd/>
            </a:ln>
          </p:spPr>
          <p:txBody>
            <a:bodyPr/>
            <a:lstStyle/>
            <a:p>
              <a:endParaRPr lang="ru-RU"/>
            </a:p>
          </p:txBody>
        </p:sp>
        <p:sp>
          <p:nvSpPr>
            <p:cNvPr id="25803" name="Line 21"/>
            <p:cNvSpPr>
              <a:spLocks noChangeAspect="1" noChangeShapeType="1"/>
            </p:cNvSpPr>
            <p:nvPr/>
          </p:nvSpPr>
          <p:spPr bwMode="auto">
            <a:xfrm>
              <a:off x="2175" y="220"/>
              <a:ext cx="1" cy="1"/>
            </a:xfrm>
            <a:prstGeom prst="line">
              <a:avLst/>
            </a:prstGeom>
            <a:noFill/>
            <a:ln w="21590">
              <a:solidFill>
                <a:schemeClr val="accent1"/>
              </a:solidFill>
              <a:round/>
              <a:headEnd/>
              <a:tailEnd/>
            </a:ln>
          </p:spPr>
          <p:txBody>
            <a:bodyPr/>
            <a:lstStyle/>
            <a:p>
              <a:endParaRPr lang="ru-RU"/>
            </a:p>
          </p:txBody>
        </p:sp>
        <p:sp>
          <p:nvSpPr>
            <p:cNvPr id="25804" name="Line 22"/>
            <p:cNvSpPr>
              <a:spLocks noChangeAspect="1" noChangeShapeType="1"/>
            </p:cNvSpPr>
            <p:nvPr/>
          </p:nvSpPr>
          <p:spPr bwMode="auto">
            <a:xfrm flipH="1">
              <a:off x="4544" y="385"/>
              <a:ext cx="342" cy="1"/>
            </a:xfrm>
            <a:prstGeom prst="line">
              <a:avLst/>
            </a:prstGeom>
            <a:noFill/>
            <a:ln w="21590">
              <a:solidFill>
                <a:schemeClr val="accent1"/>
              </a:solidFill>
              <a:round/>
              <a:headEnd/>
              <a:tailEnd/>
            </a:ln>
          </p:spPr>
          <p:txBody>
            <a:bodyPr/>
            <a:lstStyle/>
            <a:p>
              <a:endParaRPr lang="ru-RU"/>
            </a:p>
          </p:txBody>
        </p:sp>
        <p:sp>
          <p:nvSpPr>
            <p:cNvPr id="25805" name="Line 23"/>
            <p:cNvSpPr>
              <a:spLocks noChangeAspect="1" noChangeShapeType="1"/>
            </p:cNvSpPr>
            <p:nvPr/>
          </p:nvSpPr>
          <p:spPr bwMode="auto">
            <a:xfrm flipH="1">
              <a:off x="4544" y="385"/>
              <a:ext cx="342" cy="1"/>
            </a:xfrm>
            <a:prstGeom prst="line">
              <a:avLst/>
            </a:prstGeom>
            <a:noFill/>
            <a:ln w="21590">
              <a:solidFill>
                <a:schemeClr val="accent1"/>
              </a:solidFill>
              <a:round/>
              <a:headEnd/>
              <a:tailEnd/>
            </a:ln>
          </p:spPr>
          <p:txBody>
            <a:bodyPr/>
            <a:lstStyle/>
            <a:p>
              <a:endParaRPr lang="ru-RU"/>
            </a:p>
          </p:txBody>
        </p:sp>
        <p:sp>
          <p:nvSpPr>
            <p:cNvPr id="25806" name="Line 24"/>
            <p:cNvSpPr>
              <a:spLocks noChangeAspect="1" noChangeShapeType="1"/>
            </p:cNvSpPr>
            <p:nvPr/>
          </p:nvSpPr>
          <p:spPr bwMode="auto">
            <a:xfrm>
              <a:off x="467" y="385"/>
              <a:ext cx="4419" cy="1"/>
            </a:xfrm>
            <a:prstGeom prst="line">
              <a:avLst/>
            </a:prstGeom>
            <a:noFill/>
            <a:ln w="21590">
              <a:solidFill>
                <a:schemeClr val="accent1"/>
              </a:solidFill>
              <a:round/>
              <a:headEnd/>
              <a:tailEnd/>
            </a:ln>
          </p:spPr>
          <p:txBody>
            <a:bodyPr/>
            <a:lstStyle/>
            <a:p>
              <a:endParaRPr lang="ru-RU"/>
            </a:p>
          </p:txBody>
        </p:sp>
        <p:sp>
          <p:nvSpPr>
            <p:cNvPr id="25807" name="Line 25"/>
            <p:cNvSpPr>
              <a:spLocks noChangeAspect="1" noChangeShapeType="1"/>
            </p:cNvSpPr>
            <p:nvPr/>
          </p:nvSpPr>
          <p:spPr bwMode="auto">
            <a:xfrm>
              <a:off x="467" y="385"/>
              <a:ext cx="4419" cy="1"/>
            </a:xfrm>
            <a:prstGeom prst="line">
              <a:avLst/>
            </a:prstGeom>
            <a:noFill/>
            <a:ln w="21590">
              <a:solidFill>
                <a:schemeClr val="accent1"/>
              </a:solidFill>
              <a:round/>
              <a:headEnd/>
              <a:tailEnd/>
            </a:ln>
          </p:spPr>
          <p:txBody>
            <a:bodyPr/>
            <a:lstStyle/>
            <a:p>
              <a:endParaRPr lang="ru-RU"/>
            </a:p>
          </p:txBody>
        </p:sp>
        <p:sp>
          <p:nvSpPr>
            <p:cNvPr id="25808" name="Line 26"/>
            <p:cNvSpPr>
              <a:spLocks noChangeAspect="1" noChangeShapeType="1"/>
            </p:cNvSpPr>
            <p:nvPr/>
          </p:nvSpPr>
          <p:spPr bwMode="auto">
            <a:xfrm>
              <a:off x="1979" y="225"/>
              <a:ext cx="1" cy="1"/>
            </a:xfrm>
            <a:prstGeom prst="line">
              <a:avLst/>
            </a:prstGeom>
            <a:noFill/>
            <a:ln w="21590">
              <a:solidFill>
                <a:schemeClr val="accent1"/>
              </a:solidFill>
              <a:round/>
              <a:headEnd/>
              <a:tailEnd/>
            </a:ln>
          </p:spPr>
          <p:txBody>
            <a:bodyPr/>
            <a:lstStyle/>
            <a:p>
              <a:endParaRPr lang="ru-RU"/>
            </a:p>
          </p:txBody>
        </p:sp>
        <p:sp>
          <p:nvSpPr>
            <p:cNvPr id="25809" name="Line 27"/>
            <p:cNvSpPr>
              <a:spLocks noChangeAspect="1" noChangeShapeType="1"/>
            </p:cNvSpPr>
            <p:nvPr/>
          </p:nvSpPr>
          <p:spPr bwMode="auto">
            <a:xfrm>
              <a:off x="2183" y="225"/>
              <a:ext cx="1" cy="1"/>
            </a:xfrm>
            <a:prstGeom prst="line">
              <a:avLst/>
            </a:prstGeom>
            <a:noFill/>
            <a:ln w="21590">
              <a:solidFill>
                <a:schemeClr val="accent1"/>
              </a:solidFill>
              <a:round/>
              <a:headEnd/>
              <a:tailEnd/>
            </a:ln>
          </p:spPr>
          <p:txBody>
            <a:bodyPr/>
            <a:lstStyle/>
            <a:p>
              <a:endParaRPr lang="ru-RU"/>
            </a:p>
          </p:txBody>
        </p:sp>
        <p:sp>
          <p:nvSpPr>
            <p:cNvPr id="25810" name="Line 28"/>
            <p:cNvSpPr>
              <a:spLocks noChangeAspect="1" noChangeShapeType="1"/>
            </p:cNvSpPr>
            <p:nvPr/>
          </p:nvSpPr>
          <p:spPr bwMode="auto">
            <a:xfrm>
              <a:off x="1638" y="225"/>
              <a:ext cx="1" cy="1"/>
            </a:xfrm>
            <a:prstGeom prst="line">
              <a:avLst/>
            </a:prstGeom>
            <a:noFill/>
            <a:ln w="21590">
              <a:solidFill>
                <a:schemeClr val="accent1"/>
              </a:solidFill>
              <a:round/>
              <a:headEnd/>
              <a:tailEnd/>
            </a:ln>
          </p:spPr>
          <p:txBody>
            <a:bodyPr/>
            <a:lstStyle/>
            <a:p>
              <a:endParaRPr lang="ru-RU"/>
            </a:p>
          </p:txBody>
        </p:sp>
        <p:sp>
          <p:nvSpPr>
            <p:cNvPr id="25811" name="Line 29"/>
            <p:cNvSpPr>
              <a:spLocks noChangeAspect="1" noChangeShapeType="1"/>
            </p:cNvSpPr>
            <p:nvPr/>
          </p:nvSpPr>
          <p:spPr bwMode="auto">
            <a:xfrm flipH="1">
              <a:off x="4544" y="385"/>
              <a:ext cx="342" cy="1"/>
            </a:xfrm>
            <a:prstGeom prst="line">
              <a:avLst/>
            </a:prstGeom>
            <a:noFill/>
            <a:ln w="21590">
              <a:solidFill>
                <a:schemeClr val="accent1"/>
              </a:solidFill>
              <a:round/>
              <a:headEnd/>
              <a:tailEnd/>
            </a:ln>
          </p:spPr>
          <p:txBody>
            <a:bodyPr/>
            <a:lstStyle/>
            <a:p>
              <a:endParaRPr lang="ru-RU"/>
            </a:p>
          </p:txBody>
        </p:sp>
        <p:sp>
          <p:nvSpPr>
            <p:cNvPr id="25812" name="Line 30"/>
            <p:cNvSpPr>
              <a:spLocks noChangeAspect="1" noChangeShapeType="1"/>
            </p:cNvSpPr>
            <p:nvPr/>
          </p:nvSpPr>
          <p:spPr bwMode="auto">
            <a:xfrm flipH="1">
              <a:off x="4544" y="385"/>
              <a:ext cx="342" cy="1"/>
            </a:xfrm>
            <a:prstGeom prst="line">
              <a:avLst/>
            </a:prstGeom>
            <a:noFill/>
            <a:ln w="21590">
              <a:solidFill>
                <a:schemeClr val="accent1"/>
              </a:solidFill>
              <a:round/>
              <a:headEnd/>
              <a:tailEnd/>
            </a:ln>
          </p:spPr>
          <p:txBody>
            <a:bodyPr/>
            <a:lstStyle/>
            <a:p>
              <a:endParaRPr lang="ru-RU"/>
            </a:p>
          </p:txBody>
        </p:sp>
        <p:sp>
          <p:nvSpPr>
            <p:cNvPr id="25813" name="Line 31"/>
            <p:cNvSpPr>
              <a:spLocks noChangeAspect="1" noChangeShapeType="1"/>
            </p:cNvSpPr>
            <p:nvPr/>
          </p:nvSpPr>
          <p:spPr bwMode="auto">
            <a:xfrm flipH="1">
              <a:off x="4544" y="385"/>
              <a:ext cx="4418" cy="1"/>
            </a:xfrm>
            <a:prstGeom prst="line">
              <a:avLst/>
            </a:prstGeom>
            <a:noFill/>
            <a:ln w="21590">
              <a:solidFill>
                <a:schemeClr val="accent1"/>
              </a:solidFill>
              <a:round/>
              <a:headEnd/>
              <a:tailEnd/>
            </a:ln>
          </p:spPr>
          <p:txBody>
            <a:bodyPr/>
            <a:lstStyle/>
            <a:p>
              <a:endParaRPr lang="ru-RU"/>
            </a:p>
          </p:txBody>
        </p:sp>
        <p:sp>
          <p:nvSpPr>
            <p:cNvPr id="25814" name="Line 32"/>
            <p:cNvSpPr>
              <a:spLocks noChangeAspect="1" noChangeShapeType="1"/>
            </p:cNvSpPr>
            <p:nvPr/>
          </p:nvSpPr>
          <p:spPr bwMode="auto">
            <a:xfrm flipH="1">
              <a:off x="4544" y="385"/>
              <a:ext cx="4418" cy="1"/>
            </a:xfrm>
            <a:prstGeom prst="line">
              <a:avLst/>
            </a:prstGeom>
            <a:noFill/>
            <a:ln w="21590">
              <a:solidFill>
                <a:schemeClr val="accent1"/>
              </a:solidFill>
              <a:round/>
              <a:headEnd/>
              <a:tailEnd/>
            </a:ln>
          </p:spPr>
          <p:txBody>
            <a:bodyPr/>
            <a:lstStyle/>
            <a:p>
              <a:endParaRPr lang="ru-RU"/>
            </a:p>
          </p:txBody>
        </p:sp>
        <p:sp>
          <p:nvSpPr>
            <p:cNvPr id="25815" name="Line 33"/>
            <p:cNvSpPr>
              <a:spLocks noChangeAspect="1" noChangeShapeType="1"/>
            </p:cNvSpPr>
            <p:nvPr/>
          </p:nvSpPr>
          <p:spPr bwMode="auto">
            <a:xfrm>
              <a:off x="7255" y="220"/>
              <a:ext cx="1" cy="1"/>
            </a:xfrm>
            <a:prstGeom prst="line">
              <a:avLst/>
            </a:prstGeom>
            <a:noFill/>
            <a:ln w="21590">
              <a:solidFill>
                <a:schemeClr val="accent1"/>
              </a:solidFill>
              <a:round/>
              <a:headEnd/>
              <a:tailEnd/>
            </a:ln>
          </p:spPr>
          <p:txBody>
            <a:bodyPr/>
            <a:lstStyle/>
            <a:p>
              <a:endParaRPr lang="ru-RU"/>
            </a:p>
          </p:txBody>
        </p:sp>
        <p:sp>
          <p:nvSpPr>
            <p:cNvPr id="25816" name="Line 34"/>
            <p:cNvSpPr>
              <a:spLocks noChangeAspect="1" noChangeShapeType="1"/>
            </p:cNvSpPr>
            <p:nvPr/>
          </p:nvSpPr>
          <p:spPr bwMode="auto">
            <a:xfrm>
              <a:off x="4544" y="385"/>
              <a:ext cx="342" cy="1"/>
            </a:xfrm>
            <a:prstGeom prst="line">
              <a:avLst/>
            </a:prstGeom>
            <a:noFill/>
            <a:ln w="21590">
              <a:solidFill>
                <a:schemeClr val="accent1"/>
              </a:solidFill>
              <a:round/>
              <a:headEnd/>
              <a:tailEnd/>
            </a:ln>
          </p:spPr>
          <p:txBody>
            <a:bodyPr/>
            <a:lstStyle/>
            <a:p>
              <a:endParaRPr lang="ru-RU"/>
            </a:p>
          </p:txBody>
        </p:sp>
        <p:sp>
          <p:nvSpPr>
            <p:cNvPr id="25817" name="Line 35"/>
            <p:cNvSpPr>
              <a:spLocks noChangeAspect="1" noChangeShapeType="1"/>
            </p:cNvSpPr>
            <p:nvPr/>
          </p:nvSpPr>
          <p:spPr bwMode="auto">
            <a:xfrm>
              <a:off x="4544" y="385"/>
              <a:ext cx="342" cy="1"/>
            </a:xfrm>
            <a:prstGeom prst="line">
              <a:avLst/>
            </a:prstGeom>
            <a:noFill/>
            <a:ln w="21590">
              <a:solidFill>
                <a:schemeClr val="accent1"/>
              </a:solidFill>
              <a:round/>
              <a:headEnd/>
              <a:tailEnd/>
            </a:ln>
          </p:spPr>
          <p:txBody>
            <a:bodyPr/>
            <a:lstStyle/>
            <a:p>
              <a:endParaRPr lang="ru-RU"/>
            </a:p>
          </p:txBody>
        </p:sp>
        <p:sp>
          <p:nvSpPr>
            <p:cNvPr id="25818" name="Line 36"/>
            <p:cNvSpPr>
              <a:spLocks noChangeAspect="1" noChangeShapeType="1"/>
            </p:cNvSpPr>
            <p:nvPr/>
          </p:nvSpPr>
          <p:spPr bwMode="auto">
            <a:xfrm flipH="1">
              <a:off x="4544" y="385"/>
              <a:ext cx="4418" cy="1"/>
            </a:xfrm>
            <a:prstGeom prst="line">
              <a:avLst/>
            </a:prstGeom>
            <a:noFill/>
            <a:ln w="21590">
              <a:solidFill>
                <a:schemeClr val="accent1"/>
              </a:solidFill>
              <a:round/>
              <a:headEnd/>
              <a:tailEnd/>
            </a:ln>
          </p:spPr>
          <p:txBody>
            <a:bodyPr/>
            <a:lstStyle/>
            <a:p>
              <a:endParaRPr lang="ru-RU"/>
            </a:p>
          </p:txBody>
        </p:sp>
        <p:sp>
          <p:nvSpPr>
            <p:cNvPr id="25819" name="Line 37"/>
            <p:cNvSpPr>
              <a:spLocks noChangeAspect="1" noChangeShapeType="1"/>
            </p:cNvSpPr>
            <p:nvPr/>
          </p:nvSpPr>
          <p:spPr bwMode="auto">
            <a:xfrm flipH="1">
              <a:off x="4544" y="385"/>
              <a:ext cx="4418" cy="1"/>
            </a:xfrm>
            <a:prstGeom prst="line">
              <a:avLst/>
            </a:prstGeom>
            <a:noFill/>
            <a:ln w="21590">
              <a:solidFill>
                <a:schemeClr val="accent1"/>
              </a:solidFill>
              <a:round/>
              <a:headEnd/>
              <a:tailEnd/>
            </a:ln>
          </p:spPr>
          <p:txBody>
            <a:bodyPr/>
            <a:lstStyle/>
            <a:p>
              <a:endParaRPr lang="ru-RU"/>
            </a:p>
          </p:txBody>
        </p:sp>
        <p:sp>
          <p:nvSpPr>
            <p:cNvPr id="25820" name="Line 38"/>
            <p:cNvSpPr>
              <a:spLocks noChangeAspect="1" noChangeShapeType="1"/>
            </p:cNvSpPr>
            <p:nvPr/>
          </p:nvSpPr>
          <p:spPr bwMode="auto">
            <a:xfrm flipH="1">
              <a:off x="7449" y="225"/>
              <a:ext cx="1" cy="1"/>
            </a:xfrm>
            <a:prstGeom prst="line">
              <a:avLst/>
            </a:prstGeom>
            <a:noFill/>
            <a:ln w="21590">
              <a:solidFill>
                <a:schemeClr val="accent1"/>
              </a:solidFill>
              <a:round/>
              <a:headEnd/>
              <a:tailEnd/>
            </a:ln>
          </p:spPr>
          <p:txBody>
            <a:bodyPr/>
            <a:lstStyle/>
            <a:p>
              <a:endParaRPr lang="ru-RU"/>
            </a:p>
          </p:txBody>
        </p:sp>
        <p:sp>
          <p:nvSpPr>
            <p:cNvPr id="25821" name="Line 39"/>
            <p:cNvSpPr>
              <a:spLocks noChangeAspect="1" noChangeShapeType="1"/>
            </p:cNvSpPr>
            <p:nvPr/>
          </p:nvSpPr>
          <p:spPr bwMode="auto">
            <a:xfrm>
              <a:off x="7246" y="225"/>
              <a:ext cx="1" cy="1"/>
            </a:xfrm>
            <a:prstGeom prst="line">
              <a:avLst/>
            </a:prstGeom>
            <a:noFill/>
            <a:ln w="21590">
              <a:solidFill>
                <a:schemeClr val="accent1"/>
              </a:solidFill>
              <a:round/>
              <a:headEnd/>
              <a:tailEnd/>
            </a:ln>
          </p:spPr>
          <p:txBody>
            <a:bodyPr/>
            <a:lstStyle/>
            <a:p>
              <a:endParaRPr lang="ru-RU"/>
            </a:p>
          </p:txBody>
        </p:sp>
        <p:sp>
          <p:nvSpPr>
            <p:cNvPr id="25822" name="Line 40"/>
            <p:cNvSpPr>
              <a:spLocks noChangeAspect="1" noChangeShapeType="1"/>
            </p:cNvSpPr>
            <p:nvPr/>
          </p:nvSpPr>
          <p:spPr bwMode="auto">
            <a:xfrm flipH="1">
              <a:off x="7790" y="225"/>
              <a:ext cx="1" cy="1"/>
            </a:xfrm>
            <a:prstGeom prst="line">
              <a:avLst/>
            </a:prstGeom>
            <a:noFill/>
            <a:ln w="21590">
              <a:solidFill>
                <a:schemeClr val="accent1"/>
              </a:solidFill>
              <a:round/>
              <a:headEnd/>
              <a:tailEnd/>
            </a:ln>
          </p:spPr>
          <p:txBody>
            <a:bodyPr/>
            <a:lstStyle/>
            <a:p>
              <a:endParaRPr lang="ru-RU"/>
            </a:p>
          </p:txBody>
        </p:sp>
        <p:sp>
          <p:nvSpPr>
            <p:cNvPr id="25823" name="Line 41"/>
            <p:cNvSpPr>
              <a:spLocks noChangeAspect="1" noChangeShapeType="1"/>
            </p:cNvSpPr>
            <p:nvPr/>
          </p:nvSpPr>
          <p:spPr bwMode="auto">
            <a:xfrm>
              <a:off x="4544" y="385"/>
              <a:ext cx="342" cy="1"/>
            </a:xfrm>
            <a:prstGeom prst="line">
              <a:avLst/>
            </a:prstGeom>
            <a:noFill/>
            <a:ln w="21590">
              <a:solidFill>
                <a:schemeClr val="accent1"/>
              </a:solidFill>
              <a:round/>
              <a:headEnd/>
              <a:tailEnd/>
            </a:ln>
          </p:spPr>
          <p:txBody>
            <a:bodyPr/>
            <a:lstStyle/>
            <a:p>
              <a:endParaRPr lang="ru-RU"/>
            </a:p>
          </p:txBody>
        </p:sp>
        <p:sp>
          <p:nvSpPr>
            <p:cNvPr id="25824" name="Line 42"/>
            <p:cNvSpPr>
              <a:spLocks noChangeAspect="1" noChangeShapeType="1"/>
            </p:cNvSpPr>
            <p:nvPr/>
          </p:nvSpPr>
          <p:spPr bwMode="auto">
            <a:xfrm>
              <a:off x="4544" y="385"/>
              <a:ext cx="342" cy="1"/>
            </a:xfrm>
            <a:prstGeom prst="line">
              <a:avLst/>
            </a:prstGeom>
            <a:noFill/>
            <a:ln w="21590">
              <a:solidFill>
                <a:schemeClr val="accent1"/>
              </a:solidFill>
              <a:round/>
              <a:headEnd/>
              <a:tailEnd/>
            </a:ln>
          </p:spPr>
          <p:txBody>
            <a:bodyPr/>
            <a:lstStyle/>
            <a:p>
              <a:endParaRPr lang="ru-RU"/>
            </a:p>
          </p:txBody>
        </p:sp>
        <p:sp>
          <p:nvSpPr>
            <p:cNvPr id="25825" name="Line 43"/>
            <p:cNvSpPr>
              <a:spLocks noChangeAspect="1" noChangeShapeType="1"/>
            </p:cNvSpPr>
            <p:nvPr/>
          </p:nvSpPr>
          <p:spPr bwMode="auto">
            <a:xfrm>
              <a:off x="4372" y="385"/>
              <a:ext cx="135" cy="1"/>
            </a:xfrm>
            <a:prstGeom prst="line">
              <a:avLst/>
            </a:prstGeom>
            <a:noFill/>
            <a:ln w="21590">
              <a:solidFill>
                <a:schemeClr val="accent1"/>
              </a:solidFill>
              <a:round/>
              <a:headEnd/>
              <a:tailEnd/>
            </a:ln>
          </p:spPr>
          <p:txBody>
            <a:bodyPr/>
            <a:lstStyle/>
            <a:p>
              <a:endParaRPr lang="ru-RU"/>
            </a:p>
          </p:txBody>
        </p:sp>
        <p:sp>
          <p:nvSpPr>
            <p:cNvPr id="25826" name="Line 44"/>
            <p:cNvSpPr>
              <a:spLocks noChangeAspect="1" noChangeShapeType="1"/>
            </p:cNvSpPr>
            <p:nvPr/>
          </p:nvSpPr>
          <p:spPr bwMode="auto">
            <a:xfrm>
              <a:off x="4787" y="385"/>
              <a:ext cx="135" cy="1"/>
            </a:xfrm>
            <a:prstGeom prst="line">
              <a:avLst/>
            </a:prstGeom>
            <a:noFill/>
            <a:ln w="21590">
              <a:solidFill>
                <a:schemeClr val="accent1"/>
              </a:solidFill>
              <a:round/>
              <a:headEnd/>
              <a:tailEnd/>
            </a:ln>
          </p:spPr>
          <p:txBody>
            <a:bodyPr/>
            <a:lstStyle/>
            <a:p>
              <a:endParaRPr lang="ru-RU"/>
            </a:p>
          </p:txBody>
        </p:sp>
        <p:sp>
          <p:nvSpPr>
            <p:cNvPr id="25827" name="Line 45"/>
            <p:cNvSpPr>
              <a:spLocks noChangeAspect="1" noChangeShapeType="1"/>
            </p:cNvSpPr>
            <p:nvPr/>
          </p:nvSpPr>
          <p:spPr bwMode="auto">
            <a:xfrm>
              <a:off x="1740" y="385"/>
              <a:ext cx="239" cy="1"/>
            </a:xfrm>
            <a:prstGeom prst="line">
              <a:avLst/>
            </a:prstGeom>
            <a:noFill/>
            <a:ln w="21590">
              <a:solidFill>
                <a:schemeClr val="accent1"/>
              </a:solidFill>
              <a:round/>
              <a:headEnd/>
              <a:tailEnd/>
            </a:ln>
          </p:spPr>
          <p:txBody>
            <a:bodyPr/>
            <a:lstStyle/>
            <a:p>
              <a:endParaRPr lang="ru-RU"/>
            </a:p>
          </p:txBody>
        </p:sp>
        <p:sp>
          <p:nvSpPr>
            <p:cNvPr id="25828" name="Line 46"/>
            <p:cNvSpPr>
              <a:spLocks noChangeAspect="1" noChangeShapeType="1"/>
            </p:cNvSpPr>
            <p:nvPr/>
          </p:nvSpPr>
          <p:spPr bwMode="auto">
            <a:xfrm flipH="1">
              <a:off x="1500" y="385"/>
              <a:ext cx="240" cy="1"/>
            </a:xfrm>
            <a:prstGeom prst="line">
              <a:avLst/>
            </a:prstGeom>
            <a:noFill/>
            <a:ln w="21590">
              <a:solidFill>
                <a:schemeClr val="accent1"/>
              </a:solidFill>
              <a:round/>
              <a:headEnd/>
              <a:tailEnd/>
            </a:ln>
          </p:spPr>
          <p:txBody>
            <a:bodyPr/>
            <a:lstStyle/>
            <a:p>
              <a:endParaRPr lang="ru-RU"/>
            </a:p>
          </p:txBody>
        </p:sp>
        <p:sp>
          <p:nvSpPr>
            <p:cNvPr id="25829" name="Line 47"/>
            <p:cNvSpPr>
              <a:spLocks noChangeAspect="1" noChangeShapeType="1"/>
            </p:cNvSpPr>
            <p:nvPr/>
          </p:nvSpPr>
          <p:spPr bwMode="auto">
            <a:xfrm>
              <a:off x="2081" y="385"/>
              <a:ext cx="240" cy="1"/>
            </a:xfrm>
            <a:prstGeom prst="line">
              <a:avLst/>
            </a:prstGeom>
            <a:noFill/>
            <a:ln w="21590">
              <a:solidFill>
                <a:schemeClr val="accent1"/>
              </a:solidFill>
              <a:round/>
              <a:headEnd/>
              <a:tailEnd/>
            </a:ln>
          </p:spPr>
          <p:txBody>
            <a:bodyPr/>
            <a:lstStyle/>
            <a:p>
              <a:endParaRPr lang="ru-RU"/>
            </a:p>
          </p:txBody>
        </p:sp>
        <p:sp>
          <p:nvSpPr>
            <p:cNvPr id="25830" name="Line 48"/>
            <p:cNvSpPr>
              <a:spLocks noChangeAspect="1" noChangeShapeType="1"/>
            </p:cNvSpPr>
            <p:nvPr/>
          </p:nvSpPr>
          <p:spPr bwMode="auto">
            <a:xfrm flipH="1">
              <a:off x="1841" y="385"/>
              <a:ext cx="240" cy="1"/>
            </a:xfrm>
            <a:prstGeom prst="line">
              <a:avLst/>
            </a:prstGeom>
            <a:noFill/>
            <a:ln w="21590">
              <a:solidFill>
                <a:schemeClr val="accent1"/>
              </a:solidFill>
              <a:round/>
              <a:headEnd/>
              <a:tailEnd/>
            </a:ln>
          </p:spPr>
          <p:txBody>
            <a:bodyPr/>
            <a:lstStyle/>
            <a:p>
              <a:endParaRPr lang="ru-RU"/>
            </a:p>
          </p:txBody>
        </p:sp>
        <p:sp>
          <p:nvSpPr>
            <p:cNvPr id="25831" name="Line 49"/>
            <p:cNvSpPr>
              <a:spLocks noChangeAspect="1" noChangeShapeType="1"/>
            </p:cNvSpPr>
            <p:nvPr/>
          </p:nvSpPr>
          <p:spPr bwMode="auto">
            <a:xfrm>
              <a:off x="1740" y="385"/>
              <a:ext cx="239" cy="1"/>
            </a:xfrm>
            <a:prstGeom prst="line">
              <a:avLst/>
            </a:prstGeom>
            <a:noFill/>
            <a:ln w="21590">
              <a:solidFill>
                <a:schemeClr val="accent1"/>
              </a:solidFill>
              <a:round/>
              <a:headEnd/>
              <a:tailEnd/>
            </a:ln>
          </p:spPr>
          <p:txBody>
            <a:bodyPr/>
            <a:lstStyle/>
            <a:p>
              <a:endParaRPr lang="ru-RU"/>
            </a:p>
          </p:txBody>
        </p:sp>
        <p:sp>
          <p:nvSpPr>
            <p:cNvPr id="25832" name="Line 50"/>
            <p:cNvSpPr>
              <a:spLocks noChangeAspect="1" noChangeShapeType="1"/>
            </p:cNvSpPr>
            <p:nvPr/>
          </p:nvSpPr>
          <p:spPr bwMode="auto">
            <a:xfrm flipH="1">
              <a:off x="1500" y="385"/>
              <a:ext cx="240" cy="1"/>
            </a:xfrm>
            <a:prstGeom prst="line">
              <a:avLst/>
            </a:prstGeom>
            <a:noFill/>
            <a:ln w="21590">
              <a:solidFill>
                <a:schemeClr val="accent1"/>
              </a:solidFill>
              <a:round/>
              <a:headEnd/>
              <a:tailEnd/>
            </a:ln>
          </p:spPr>
          <p:txBody>
            <a:bodyPr/>
            <a:lstStyle/>
            <a:p>
              <a:endParaRPr lang="ru-RU"/>
            </a:p>
          </p:txBody>
        </p:sp>
        <p:sp>
          <p:nvSpPr>
            <p:cNvPr id="25833" name="Line 51"/>
            <p:cNvSpPr>
              <a:spLocks noChangeAspect="1" noChangeShapeType="1"/>
            </p:cNvSpPr>
            <p:nvPr/>
          </p:nvSpPr>
          <p:spPr bwMode="auto">
            <a:xfrm>
              <a:off x="2081" y="385"/>
              <a:ext cx="240" cy="1"/>
            </a:xfrm>
            <a:prstGeom prst="line">
              <a:avLst/>
            </a:prstGeom>
            <a:noFill/>
            <a:ln w="21590">
              <a:solidFill>
                <a:schemeClr val="accent1"/>
              </a:solidFill>
              <a:round/>
              <a:headEnd/>
              <a:tailEnd/>
            </a:ln>
          </p:spPr>
          <p:txBody>
            <a:bodyPr/>
            <a:lstStyle/>
            <a:p>
              <a:endParaRPr lang="ru-RU"/>
            </a:p>
          </p:txBody>
        </p:sp>
        <p:sp>
          <p:nvSpPr>
            <p:cNvPr id="25834" name="Line 52"/>
            <p:cNvSpPr>
              <a:spLocks noChangeAspect="1" noChangeShapeType="1"/>
            </p:cNvSpPr>
            <p:nvPr/>
          </p:nvSpPr>
          <p:spPr bwMode="auto">
            <a:xfrm flipH="1">
              <a:off x="1841" y="385"/>
              <a:ext cx="240" cy="1"/>
            </a:xfrm>
            <a:prstGeom prst="line">
              <a:avLst/>
            </a:prstGeom>
            <a:noFill/>
            <a:ln w="21590">
              <a:solidFill>
                <a:schemeClr val="accent1"/>
              </a:solidFill>
              <a:round/>
              <a:headEnd/>
              <a:tailEnd/>
            </a:ln>
          </p:spPr>
          <p:txBody>
            <a:bodyPr/>
            <a:lstStyle/>
            <a:p>
              <a:endParaRPr lang="ru-RU"/>
            </a:p>
          </p:txBody>
        </p:sp>
        <p:sp>
          <p:nvSpPr>
            <p:cNvPr id="25835" name="Line 53"/>
            <p:cNvSpPr>
              <a:spLocks noChangeAspect="1" noChangeShapeType="1"/>
            </p:cNvSpPr>
            <p:nvPr/>
          </p:nvSpPr>
          <p:spPr bwMode="auto">
            <a:xfrm>
              <a:off x="1740" y="385"/>
              <a:ext cx="239" cy="1"/>
            </a:xfrm>
            <a:prstGeom prst="line">
              <a:avLst/>
            </a:prstGeom>
            <a:noFill/>
            <a:ln w="21590">
              <a:solidFill>
                <a:schemeClr val="accent1"/>
              </a:solidFill>
              <a:round/>
              <a:headEnd/>
              <a:tailEnd/>
            </a:ln>
          </p:spPr>
          <p:txBody>
            <a:bodyPr/>
            <a:lstStyle/>
            <a:p>
              <a:endParaRPr lang="ru-RU"/>
            </a:p>
          </p:txBody>
        </p:sp>
        <p:sp>
          <p:nvSpPr>
            <p:cNvPr id="25836" name="Line 54"/>
            <p:cNvSpPr>
              <a:spLocks noChangeAspect="1" noChangeShapeType="1"/>
            </p:cNvSpPr>
            <p:nvPr/>
          </p:nvSpPr>
          <p:spPr bwMode="auto">
            <a:xfrm flipH="1">
              <a:off x="1500" y="385"/>
              <a:ext cx="240" cy="1"/>
            </a:xfrm>
            <a:prstGeom prst="line">
              <a:avLst/>
            </a:prstGeom>
            <a:noFill/>
            <a:ln w="21590">
              <a:solidFill>
                <a:schemeClr val="accent1"/>
              </a:solidFill>
              <a:round/>
              <a:headEnd/>
              <a:tailEnd/>
            </a:ln>
          </p:spPr>
          <p:txBody>
            <a:bodyPr/>
            <a:lstStyle/>
            <a:p>
              <a:endParaRPr lang="ru-RU"/>
            </a:p>
          </p:txBody>
        </p:sp>
        <p:sp>
          <p:nvSpPr>
            <p:cNvPr id="25837" name="Line 55"/>
            <p:cNvSpPr>
              <a:spLocks noChangeAspect="1" noChangeShapeType="1"/>
            </p:cNvSpPr>
            <p:nvPr/>
          </p:nvSpPr>
          <p:spPr bwMode="auto">
            <a:xfrm>
              <a:off x="2081" y="385"/>
              <a:ext cx="240" cy="1"/>
            </a:xfrm>
            <a:prstGeom prst="line">
              <a:avLst/>
            </a:prstGeom>
            <a:noFill/>
            <a:ln w="21590">
              <a:solidFill>
                <a:schemeClr val="accent1"/>
              </a:solidFill>
              <a:round/>
              <a:headEnd/>
              <a:tailEnd/>
            </a:ln>
          </p:spPr>
          <p:txBody>
            <a:bodyPr/>
            <a:lstStyle/>
            <a:p>
              <a:endParaRPr lang="ru-RU"/>
            </a:p>
          </p:txBody>
        </p:sp>
        <p:sp>
          <p:nvSpPr>
            <p:cNvPr id="25838" name="Line 56"/>
            <p:cNvSpPr>
              <a:spLocks noChangeAspect="1" noChangeShapeType="1"/>
            </p:cNvSpPr>
            <p:nvPr/>
          </p:nvSpPr>
          <p:spPr bwMode="auto">
            <a:xfrm flipH="1">
              <a:off x="1841" y="385"/>
              <a:ext cx="240" cy="1"/>
            </a:xfrm>
            <a:prstGeom prst="line">
              <a:avLst/>
            </a:prstGeom>
            <a:noFill/>
            <a:ln w="21590">
              <a:solidFill>
                <a:schemeClr val="accent1"/>
              </a:solidFill>
              <a:round/>
              <a:headEnd/>
              <a:tailEnd/>
            </a:ln>
          </p:spPr>
          <p:txBody>
            <a:bodyPr/>
            <a:lstStyle/>
            <a:p>
              <a:endParaRPr lang="ru-RU"/>
            </a:p>
          </p:txBody>
        </p:sp>
        <p:sp>
          <p:nvSpPr>
            <p:cNvPr id="25839" name="Line 57"/>
            <p:cNvSpPr>
              <a:spLocks noChangeAspect="1" noChangeShapeType="1"/>
            </p:cNvSpPr>
            <p:nvPr/>
          </p:nvSpPr>
          <p:spPr bwMode="auto">
            <a:xfrm>
              <a:off x="1740" y="385"/>
              <a:ext cx="239" cy="1"/>
            </a:xfrm>
            <a:prstGeom prst="line">
              <a:avLst/>
            </a:prstGeom>
            <a:noFill/>
            <a:ln w="21590">
              <a:solidFill>
                <a:schemeClr val="accent1"/>
              </a:solidFill>
              <a:round/>
              <a:headEnd/>
              <a:tailEnd/>
            </a:ln>
          </p:spPr>
          <p:txBody>
            <a:bodyPr/>
            <a:lstStyle/>
            <a:p>
              <a:endParaRPr lang="ru-RU"/>
            </a:p>
          </p:txBody>
        </p:sp>
        <p:sp>
          <p:nvSpPr>
            <p:cNvPr id="25840" name="Line 58"/>
            <p:cNvSpPr>
              <a:spLocks noChangeAspect="1" noChangeShapeType="1"/>
            </p:cNvSpPr>
            <p:nvPr/>
          </p:nvSpPr>
          <p:spPr bwMode="auto">
            <a:xfrm flipH="1">
              <a:off x="1500" y="385"/>
              <a:ext cx="240" cy="1"/>
            </a:xfrm>
            <a:prstGeom prst="line">
              <a:avLst/>
            </a:prstGeom>
            <a:noFill/>
            <a:ln w="21590">
              <a:solidFill>
                <a:schemeClr val="accent1"/>
              </a:solidFill>
              <a:round/>
              <a:headEnd/>
              <a:tailEnd/>
            </a:ln>
          </p:spPr>
          <p:txBody>
            <a:bodyPr/>
            <a:lstStyle/>
            <a:p>
              <a:endParaRPr lang="ru-RU"/>
            </a:p>
          </p:txBody>
        </p:sp>
        <p:sp>
          <p:nvSpPr>
            <p:cNvPr id="25841" name="Line 59"/>
            <p:cNvSpPr>
              <a:spLocks noChangeAspect="1" noChangeShapeType="1"/>
            </p:cNvSpPr>
            <p:nvPr/>
          </p:nvSpPr>
          <p:spPr bwMode="auto">
            <a:xfrm>
              <a:off x="2081" y="385"/>
              <a:ext cx="240" cy="1"/>
            </a:xfrm>
            <a:prstGeom prst="line">
              <a:avLst/>
            </a:prstGeom>
            <a:noFill/>
            <a:ln w="21590">
              <a:solidFill>
                <a:schemeClr val="accent1"/>
              </a:solidFill>
              <a:round/>
              <a:headEnd/>
              <a:tailEnd/>
            </a:ln>
          </p:spPr>
          <p:txBody>
            <a:bodyPr/>
            <a:lstStyle/>
            <a:p>
              <a:endParaRPr lang="ru-RU"/>
            </a:p>
          </p:txBody>
        </p:sp>
        <p:sp>
          <p:nvSpPr>
            <p:cNvPr id="25842" name="Line 60"/>
            <p:cNvSpPr>
              <a:spLocks noChangeAspect="1" noChangeShapeType="1"/>
            </p:cNvSpPr>
            <p:nvPr/>
          </p:nvSpPr>
          <p:spPr bwMode="auto">
            <a:xfrm flipH="1">
              <a:off x="1841" y="385"/>
              <a:ext cx="240" cy="1"/>
            </a:xfrm>
            <a:prstGeom prst="line">
              <a:avLst/>
            </a:prstGeom>
            <a:noFill/>
            <a:ln w="21590">
              <a:solidFill>
                <a:schemeClr val="accent1"/>
              </a:solidFill>
              <a:round/>
              <a:headEnd/>
              <a:tailEnd/>
            </a:ln>
          </p:spPr>
          <p:txBody>
            <a:bodyPr/>
            <a:lstStyle/>
            <a:p>
              <a:endParaRPr lang="ru-RU"/>
            </a:p>
          </p:txBody>
        </p:sp>
        <p:sp>
          <p:nvSpPr>
            <p:cNvPr id="25843" name="Line 61"/>
            <p:cNvSpPr>
              <a:spLocks noChangeAspect="1" noChangeShapeType="1"/>
            </p:cNvSpPr>
            <p:nvPr/>
          </p:nvSpPr>
          <p:spPr bwMode="auto">
            <a:xfrm flipH="1">
              <a:off x="7450" y="385"/>
              <a:ext cx="239" cy="1"/>
            </a:xfrm>
            <a:prstGeom prst="line">
              <a:avLst/>
            </a:prstGeom>
            <a:noFill/>
            <a:ln w="21590">
              <a:solidFill>
                <a:schemeClr val="accent1"/>
              </a:solidFill>
              <a:round/>
              <a:headEnd/>
              <a:tailEnd/>
            </a:ln>
          </p:spPr>
          <p:txBody>
            <a:bodyPr/>
            <a:lstStyle/>
            <a:p>
              <a:endParaRPr lang="ru-RU"/>
            </a:p>
          </p:txBody>
        </p:sp>
        <p:sp>
          <p:nvSpPr>
            <p:cNvPr id="25844" name="Line 62"/>
            <p:cNvSpPr>
              <a:spLocks noChangeAspect="1" noChangeShapeType="1"/>
            </p:cNvSpPr>
            <p:nvPr/>
          </p:nvSpPr>
          <p:spPr bwMode="auto">
            <a:xfrm>
              <a:off x="7689" y="385"/>
              <a:ext cx="240" cy="1"/>
            </a:xfrm>
            <a:prstGeom prst="line">
              <a:avLst/>
            </a:prstGeom>
            <a:noFill/>
            <a:ln w="21590">
              <a:solidFill>
                <a:schemeClr val="accent1"/>
              </a:solidFill>
              <a:round/>
              <a:headEnd/>
              <a:tailEnd/>
            </a:ln>
          </p:spPr>
          <p:txBody>
            <a:bodyPr/>
            <a:lstStyle/>
            <a:p>
              <a:endParaRPr lang="ru-RU"/>
            </a:p>
          </p:txBody>
        </p:sp>
        <p:sp>
          <p:nvSpPr>
            <p:cNvPr id="25845" name="Line 63"/>
            <p:cNvSpPr>
              <a:spLocks noChangeAspect="1" noChangeShapeType="1"/>
            </p:cNvSpPr>
            <p:nvPr/>
          </p:nvSpPr>
          <p:spPr bwMode="auto">
            <a:xfrm flipH="1">
              <a:off x="7108" y="385"/>
              <a:ext cx="240" cy="1"/>
            </a:xfrm>
            <a:prstGeom prst="line">
              <a:avLst/>
            </a:prstGeom>
            <a:noFill/>
            <a:ln w="21590">
              <a:solidFill>
                <a:schemeClr val="accent1"/>
              </a:solidFill>
              <a:round/>
              <a:headEnd/>
              <a:tailEnd/>
            </a:ln>
          </p:spPr>
          <p:txBody>
            <a:bodyPr/>
            <a:lstStyle/>
            <a:p>
              <a:endParaRPr lang="ru-RU"/>
            </a:p>
          </p:txBody>
        </p:sp>
        <p:sp>
          <p:nvSpPr>
            <p:cNvPr id="25846" name="Line 64"/>
            <p:cNvSpPr>
              <a:spLocks noChangeAspect="1" noChangeShapeType="1"/>
            </p:cNvSpPr>
            <p:nvPr/>
          </p:nvSpPr>
          <p:spPr bwMode="auto">
            <a:xfrm>
              <a:off x="7348" y="385"/>
              <a:ext cx="240" cy="1"/>
            </a:xfrm>
            <a:prstGeom prst="line">
              <a:avLst/>
            </a:prstGeom>
            <a:noFill/>
            <a:ln w="21590">
              <a:solidFill>
                <a:schemeClr val="accent1"/>
              </a:solidFill>
              <a:round/>
              <a:headEnd/>
              <a:tailEnd/>
            </a:ln>
          </p:spPr>
          <p:txBody>
            <a:bodyPr/>
            <a:lstStyle/>
            <a:p>
              <a:endParaRPr lang="ru-RU"/>
            </a:p>
          </p:txBody>
        </p:sp>
        <p:sp>
          <p:nvSpPr>
            <p:cNvPr id="25847" name="Line 65"/>
            <p:cNvSpPr>
              <a:spLocks noChangeAspect="1" noChangeShapeType="1"/>
            </p:cNvSpPr>
            <p:nvPr/>
          </p:nvSpPr>
          <p:spPr bwMode="auto">
            <a:xfrm flipH="1">
              <a:off x="7450" y="385"/>
              <a:ext cx="239" cy="1"/>
            </a:xfrm>
            <a:prstGeom prst="line">
              <a:avLst/>
            </a:prstGeom>
            <a:noFill/>
            <a:ln w="21590">
              <a:solidFill>
                <a:schemeClr val="accent1"/>
              </a:solidFill>
              <a:round/>
              <a:headEnd/>
              <a:tailEnd/>
            </a:ln>
          </p:spPr>
          <p:txBody>
            <a:bodyPr/>
            <a:lstStyle/>
            <a:p>
              <a:endParaRPr lang="ru-RU"/>
            </a:p>
          </p:txBody>
        </p:sp>
        <p:sp>
          <p:nvSpPr>
            <p:cNvPr id="25848" name="Line 66"/>
            <p:cNvSpPr>
              <a:spLocks noChangeAspect="1" noChangeShapeType="1"/>
            </p:cNvSpPr>
            <p:nvPr/>
          </p:nvSpPr>
          <p:spPr bwMode="auto">
            <a:xfrm>
              <a:off x="7689" y="385"/>
              <a:ext cx="240" cy="1"/>
            </a:xfrm>
            <a:prstGeom prst="line">
              <a:avLst/>
            </a:prstGeom>
            <a:noFill/>
            <a:ln w="21590">
              <a:solidFill>
                <a:schemeClr val="accent1"/>
              </a:solidFill>
              <a:round/>
              <a:headEnd/>
              <a:tailEnd/>
            </a:ln>
          </p:spPr>
          <p:txBody>
            <a:bodyPr/>
            <a:lstStyle/>
            <a:p>
              <a:endParaRPr lang="ru-RU"/>
            </a:p>
          </p:txBody>
        </p:sp>
        <p:sp>
          <p:nvSpPr>
            <p:cNvPr id="25849" name="Line 67"/>
            <p:cNvSpPr>
              <a:spLocks noChangeAspect="1" noChangeShapeType="1"/>
            </p:cNvSpPr>
            <p:nvPr/>
          </p:nvSpPr>
          <p:spPr bwMode="auto">
            <a:xfrm flipH="1">
              <a:off x="7108" y="385"/>
              <a:ext cx="240" cy="1"/>
            </a:xfrm>
            <a:prstGeom prst="line">
              <a:avLst/>
            </a:prstGeom>
            <a:noFill/>
            <a:ln w="21590">
              <a:solidFill>
                <a:schemeClr val="accent1"/>
              </a:solidFill>
              <a:round/>
              <a:headEnd/>
              <a:tailEnd/>
            </a:ln>
          </p:spPr>
          <p:txBody>
            <a:bodyPr/>
            <a:lstStyle/>
            <a:p>
              <a:endParaRPr lang="ru-RU"/>
            </a:p>
          </p:txBody>
        </p:sp>
        <p:sp>
          <p:nvSpPr>
            <p:cNvPr id="25850" name="Line 68"/>
            <p:cNvSpPr>
              <a:spLocks noChangeAspect="1" noChangeShapeType="1"/>
            </p:cNvSpPr>
            <p:nvPr/>
          </p:nvSpPr>
          <p:spPr bwMode="auto">
            <a:xfrm>
              <a:off x="7348" y="385"/>
              <a:ext cx="240" cy="1"/>
            </a:xfrm>
            <a:prstGeom prst="line">
              <a:avLst/>
            </a:prstGeom>
            <a:noFill/>
            <a:ln w="21590">
              <a:solidFill>
                <a:schemeClr val="accent1"/>
              </a:solidFill>
              <a:round/>
              <a:headEnd/>
              <a:tailEnd/>
            </a:ln>
          </p:spPr>
          <p:txBody>
            <a:bodyPr/>
            <a:lstStyle/>
            <a:p>
              <a:endParaRPr lang="ru-RU"/>
            </a:p>
          </p:txBody>
        </p:sp>
        <p:sp>
          <p:nvSpPr>
            <p:cNvPr id="25851" name="Line 69"/>
            <p:cNvSpPr>
              <a:spLocks noChangeAspect="1" noChangeShapeType="1"/>
            </p:cNvSpPr>
            <p:nvPr/>
          </p:nvSpPr>
          <p:spPr bwMode="auto">
            <a:xfrm flipH="1">
              <a:off x="7450" y="385"/>
              <a:ext cx="239" cy="1"/>
            </a:xfrm>
            <a:prstGeom prst="line">
              <a:avLst/>
            </a:prstGeom>
            <a:noFill/>
            <a:ln w="21590">
              <a:solidFill>
                <a:schemeClr val="accent1"/>
              </a:solidFill>
              <a:round/>
              <a:headEnd/>
              <a:tailEnd/>
            </a:ln>
          </p:spPr>
          <p:txBody>
            <a:bodyPr/>
            <a:lstStyle/>
            <a:p>
              <a:endParaRPr lang="ru-RU"/>
            </a:p>
          </p:txBody>
        </p:sp>
        <p:sp>
          <p:nvSpPr>
            <p:cNvPr id="25852" name="Line 70"/>
            <p:cNvSpPr>
              <a:spLocks noChangeAspect="1" noChangeShapeType="1"/>
            </p:cNvSpPr>
            <p:nvPr/>
          </p:nvSpPr>
          <p:spPr bwMode="auto">
            <a:xfrm>
              <a:off x="7689" y="385"/>
              <a:ext cx="240" cy="1"/>
            </a:xfrm>
            <a:prstGeom prst="line">
              <a:avLst/>
            </a:prstGeom>
            <a:noFill/>
            <a:ln w="21590">
              <a:solidFill>
                <a:schemeClr val="accent1"/>
              </a:solidFill>
              <a:round/>
              <a:headEnd/>
              <a:tailEnd/>
            </a:ln>
          </p:spPr>
          <p:txBody>
            <a:bodyPr/>
            <a:lstStyle/>
            <a:p>
              <a:endParaRPr lang="ru-RU"/>
            </a:p>
          </p:txBody>
        </p:sp>
        <p:sp>
          <p:nvSpPr>
            <p:cNvPr id="25853" name="Line 71"/>
            <p:cNvSpPr>
              <a:spLocks noChangeAspect="1" noChangeShapeType="1"/>
            </p:cNvSpPr>
            <p:nvPr/>
          </p:nvSpPr>
          <p:spPr bwMode="auto">
            <a:xfrm flipH="1">
              <a:off x="7108" y="385"/>
              <a:ext cx="240" cy="1"/>
            </a:xfrm>
            <a:prstGeom prst="line">
              <a:avLst/>
            </a:prstGeom>
            <a:noFill/>
            <a:ln w="21590">
              <a:solidFill>
                <a:schemeClr val="accent1"/>
              </a:solidFill>
              <a:round/>
              <a:headEnd/>
              <a:tailEnd/>
            </a:ln>
          </p:spPr>
          <p:txBody>
            <a:bodyPr/>
            <a:lstStyle/>
            <a:p>
              <a:endParaRPr lang="ru-RU"/>
            </a:p>
          </p:txBody>
        </p:sp>
        <p:sp>
          <p:nvSpPr>
            <p:cNvPr id="25854" name="Line 72"/>
            <p:cNvSpPr>
              <a:spLocks noChangeAspect="1" noChangeShapeType="1"/>
            </p:cNvSpPr>
            <p:nvPr/>
          </p:nvSpPr>
          <p:spPr bwMode="auto">
            <a:xfrm>
              <a:off x="7348" y="385"/>
              <a:ext cx="240" cy="1"/>
            </a:xfrm>
            <a:prstGeom prst="line">
              <a:avLst/>
            </a:prstGeom>
            <a:noFill/>
            <a:ln w="21590">
              <a:solidFill>
                <a:schemeClr val="accent1"/>
              </a:solidFill>
              <a:round/>
              <a:headEnd/>
              <a:tailEnd/>
            </a:ln>
          </p:spPr>
          <p:txBody>
            <a:bodyPr/>
            <a:lstStyle/>
            <a:p>
              <a:endParaRPr lang="ru-RU"/>
            </a:p>
          </p:txBody>
        </p:sp>
        <p:sp>
          <p:nvSpPr>
            <p:cNvPr id="25855" name="Line 73"/>
            <p:cNvSpPr>
              <a:spLocks noChangeAspect="1" noChangeShapeType="1"/>
            </p:cNvSpPr>
            <p:nvPr/>
          </p:nvSpPr>
          <p:spPr bwMode="auto">
            <a:xfrm flipH="1">
              <a:off x="7450" y="385"/>
              <a:ext cx="239" cy="1"/>
            </a:xfrm>
            <a:prstGeom prst="line">
              <a:avLst/>
            </a:prstGeom>
            <a:noFill/>
            <a:ln w="21590">
              <a:solidFill>
                <a:schemeClr val="accent1"/>
              </a:solidFill>
              <a:round/>
              <a:headEnd/>
              <a:tailEnd/>
            </a:ln>
          </p:spPr>
          <p:txBody>
            <a:bodyPr/>
            <a:lstStyle/>
            <a:p>
              <a:endParaRPr lang="ru-RU"/>
            </a:p>
          </p:txBody>
        </p:sp>
        <p:sp>
          <p:nvSpPr>
            <p:cNvPr id="25856" name="Line 74"/>
            <p:cNvSpPr>
              <a:spLocks noChangeAspect="1" noChangeShapeType="1"/>
            </p:cNvSpPr>
            <p:nvPr/>
          </p:nvSpPr>
          <p:spPr bwMode="auto">
            <a:xfrm>
              <a:off x="7689" y="385"/>
              <a:ext cx="240" cy="1"/>
            </a:xfrm>
            <a:prstGeom prst="line">
              <a:avLst/>
            </a:prstGeom>
            <a:noFill/>
            <a:ln w="21590">
              <a:solidFill>
                <a:schemeClr val="accent1"/>
              </a:solidFill>
              <a:round/>
              <a:headEnd/>
              <a:tailEnd/>
            </a:ln>
          </p:spPr>
          <p:txBody>
            <a:bodyPr/>
            <a:lstStyle/>
            <a:p>
              <a:endParaRPr lang="ru-RU"/>
            </a:p>
          </p:txBody>
        </p:sp>
        <p:sp>
          <p:nvSpPr>
            <p:cNvPr id="25857" name="Line 75"/>
            <p:cNvSpPr>
              <a:spLocks noChangeAspect="1" noChangeShapeType="1"/>
            </p:cNvSpPr>
            <p:nvPr/>
          </p:nvSpPr>
          <p:spPr bwMode="auto">
            <a:xfrm flipH="1">
              <a:off x="7108" y="385"/>
              <a:ext cx="240" cy="1"/>
            </a:xfrm>
            <a:prstGeom prst="line">
              <a:avLst/>
            </a:prstGeom>
            <a:noFill/>
            <a:ln w="21590">
              <a:solidFill>
                <a:schemeClr val="accent1"/>
              </a:solidFill>
              <a:round/>
              <a:headEnd/>
              <a:tailEnd/>
            </a:ln>
          </p:spPr>
          <p:txBody>
            <a:bodyPr/>
            <a:lstStyle/>
            <a:p>
              <a:endParaRPr lang="ru-RU"/>
            </a:p>
          </p:txBody>
        </p:sp>
        <p:sp>
          <p:nvSpPr>
            <p:cNvPr id="25858" name="Line 76"/>
            <p:cNvSpPr>
              <a:spLocks noChangeAspect="1" noChangeShapeType="1"/>
            </p:cNvSpPr>
            <p:nvPr/>
          </p:nvSpPr>
          <p:spPr bwMode="auto">
            <a:xfrm>
              <a:off x="7348" y="385"/>
              <a:ext cx="240" cy="1"/>
            </a:xfrm>
            <a:prstGeom prst="line">
              <a:avLst/>
            </a:prstGeom>
            <a:noFill/>
            <a:ln w="21590">
              <a:solidFill>
                <a:schemeClr val="accent1"/>
              </a:solidFill>
              <a:round/>
              <a:headEnd/>
              <a:tailEnd/>
            </a:ln>
          </p:spPr>
          <p:txBody>
            <a:bodyPr/>
            <a:lstStyle/>
            <a:p>
              <a:endParaRPr lang="ru-RU"/>
            </a:p>
          </p:txBody>
        </p:sp>
        <p:sp>
          <p:nvSpPr>
            <p:cNvPr id="25859" name="Line 77"/>
            <p:cNvSpPr>
              <a:spLocks noChangeAspect="1" noChangeShapeType="1"/>
            </p:cNvSpPr>
            <p:nvPr/>
          </p:nvSpPr>
          <p:spPr bwMode="auto">
            <a:xfrm>
              <a:off x="494" y="385"/>
              <a:ext cx="1" cy="1"/>
            </a:xfrm>
            <a:prstGeom prst="line">
              <a:avLst/>
            </a:prstGeom>
            <a:noFill/>
            <a:ln w="21590">
              <a:solidFill>
                <a:schemeClr val="accent1"/>
              </a:solidFill>
              <a:round/>
              <a:headEnd/>
              <a:tailEnd/>
            </a:ln>
          </p:spPr>
          <p:txBody>
            <a:bodyPr/>
            <a:lstStyle/>
            <a:p>
              <a:endParaRPr lang="ru-RU"/>
            </a:p>
          </p:txBody>
        </p:sp>
        <p:sp>
          <p:nvSpPr>
            <p:cNvPr id="25860" name="Line 78"/>
            <p:cNvSpPr>
              <a:spLocks noChangeAspect="1" noChangeShapeType="1"/>
            </p:cNvSpPr>
            <p:nvPr/>
          </p:nvSpPr>
          <p:spPr bwMode="auto">
            <a:xfrm>
              <a:off x="8935" y="385"/>
              <a:ext cx="1" cy="1"/>
            </a:xfrm>
            <a:prstGeom prst="line">
              <a:avLst/>
            </a:prstGeom>
            <a:noFill/>
            <a:ln w="21590">
              <a:solidFill>
                <a:schemeClr val="accent1"/>
              </a:solidFill>
              <a:round/>
              <a:headEnd/>
              <a:tailEnd/>
            </a:ln>
          </p:spPr>
          <p:txBody>
            <a:bodyPr/>
            <a:lstStyle/>
            <a:p>
              <a:endParaRPr lang="ru-RU"/>
            </a:p>
          </p:txBody>
        </p:sp>
        <p:sp>
          <p:nvSpPr>
            <p:cNvPr id="25861" name="Line 79"/>
            <p:cNvSpPr>
              <a:spLocks noChangeAspect="1" noChangeShapeType="1"/>
            </p:cNvSpPr>
            <p:nvPr/>
          </p:nvSpPr>
          <p:spPr bwMode="auto">
            <a:xfrm>
              <a:off x="8935" y="385"/>
              <a:ext cx="1" cy="1"/>
            </a:xfrm>
            <a:prstGeom prst="line">
              <a:avLst/>
            </a:prstGeom>
            <a:noFill/>
            <a:ln w="21590">
              <a:solidFill>
                <a:schemeClr val="accent1"/>
              </a:solidFill>
              <a:round/>
              <a:headEnd/>
              <a:tailEnd/>
            </a:ln>
          </p:spPr>
          <p:txBody>
            <a:bodyPr/>
            <a:lstStyle/>
            <a:p>
              <a:endParaRPr lang="ru-RU"/>
            </a:p>
          </p:txBody>
        </p:sp>
        <p:sp>
          <p:nvSpPr>
            <p:cNvPr id="25862" name="Line 80"/>
            <p:cNvSpPr>
              <a:spLocks noChangeAspect="1" noChangeShapeType="1"/>
            </p:cNvSpPr>
            <p:nvPr/>
          </p:nvSpPr>
          <p:spPr bwMode="auto">
            <a:xfrm>
              <a:off x="494" y="385"/>
              <a:ext cx="1" cy="1"/>
            </a:xfrm>
            <a:prstGeom prst="line">
              <a:avLst/>
            </a:prstGeom>
            <a:noFill/>
            <a:ln w="21590">
              <a:solidFill>
                <a:schemeClr val="accent1"/>
              </a:solidFill>
              <a:round/>
              <a:headEnd/>
              <a:tailEnd/>
            </a:ln>
          </p:spPr>
          <p:txBody>
            <a:bodyPr/>
            <a:lstStyle/>
            <a:p>
              <a:endParaRPr lang="ru-RU"/>
            </a:p>
          </p:txBody>
        </p:sp>
        <p:sp>
          <p:nvSpPr>
            <p:cNvPr id="25863" name="Line 81"/>
            <p:cNvSpPr>
              <a:spLocks noChangeAspect="1" noChangeShapeType="1"/>
            </p:cNvSpPr>
            <p:nvPr/>
          </p:nvSpPr>
          <p:spPr bwMode="auto">
            <a:xfrm>
              <a:off x="1638" y="225"/>
              <a:ext cx="1" cy="1"/>
            </a:xfrm>
            <a:prstGeom prst="line">
              <a:avLst/>
            </a:prstGeom>
            <a:noFill/>
            <a:ln w="21590">
              <a:solidFill>
                <a:schemeClr val="accent1"/>
              </a:solidFill>
              <a:round/>
              <a:headEnd/>
              <a:tailEnd/>
            </a:ln>
          </p:spPr>
          <p:txBody>
            <a:bodyPr/>
            <a:lstStyle/>
            <a:p>
              <a:endParaRPr lang="ru-RU"/>
            </a:p>
          </p:txBody>
        </p:sp>
        <p:sp>
          <p:nvSpPr>
            <p:cNvPr id="25864" name="Line 82"/>
            <p:cNvSpPr>
              <a:spLocks noChangeAspect="1" noChangeShapeType="1"/>
            </p:cNvSpPr>
            <p:nvPr/>
          </p:nvSpPr>
          <p:spPr bwMode="auto">
            <a:xfrm>
              <a:off x="2182" y="225"/>
              <a:ext cx="1" cy="1"/>
            </a:xfrm>
            <a:prstGeom prst="line">
              <a:avLst/>
            </a:prstGeom>
            <a:noFill/>
            <a:ln w="21590">
              <a:solidFill>
                <a:schemeClr val="accent1"/>
              </a:solidFill>
              <a:round/>
              <a:headEnd/>
              <a:tailEnd/>
            </a:ln>
          </p:spPr>
          <p:txBody>
            <a:bodyPr/>
            <a:lstStyle/>
            <a:p>
              <a:endParaRPr lang="ru-RU"/>
            </a:p>
          </p:txBody>
        </p:sp>
        <p:sp>
          <p:nvSpPr>
            <p:cNvPr id="25865" name="Line 83"/>
            <p:cNvSpPr>
              <a:spLocks noChangeAspect="1" noChangeShapeType="1"/>
            </p:cNvSpPr>
            <p:nvPr/>
          </p:nvSpPr>
          <p:spPr bwMode="auto">
            <a:xfrm>
              <a:off x="8935" y="385"/>
              <a:ext cx="1" cy="1"/>
            </a:xfrm>
            <a:prstGeom prst="line">
              <a:avLst/>
            </a:prstGeom>
            <a:noFill/>
            <a:ln w="21590">
              <a:solidFill>
                <a:schemeClr val="accent1"/>
              </a:solidFill>
              <a:round/>
              <a:headEnd/>
              <a:tailEnd/>
            </a:ln>
          </p:spPr>
          <p:txBody>
            <a:bodyPr/>
            <a:lstStyle/>
            <a:p>
              <a:endParaRPr lang="ru-RU"/>
            </a:p>
          </p:txBody>
        </p:sp>
        <p:sp>
          <p:nvSpPr>
            <p:cNvPr id="25866" name="Line 84"/>
            <p:cNvSpPr>
              <a:spLocks noChangeAspect="1" noChangeShapeType="1"/>
            </p:cNvSpPr>
            <p:nvPr/>
          </p:nvSpPr>
          <p:spPr bwMode="auto">
            <a:xfrm>
              <a:off x="8935" y="385"/>
              <a:ext cx="1" cy="1"/>
            </a:xfrm>
            <a:prstGeom prst="line">
              <a:avLst/>
            </a:prstGeom>
            <a:noFill/>
            <a:ln w="21590">
              <a:solidFill>
                <a:schemeClr val="accent1"/>
              </a:solidFill>
              <a:round/>
              <a:headEnd/>
              <a:tailEnd/>
            </a:ln>
          </p:spPr>
          <p:txBody>
            <a:bodyPr/>
            <a:lstStyle/>
            <a:p>
              <a:endParaRPr lang="ru-RU"/>
            </a:p>
          </p:txBody>
        </p:sp>
        <p:sp>
          <p:nvSpPr>
            <p:cNvPr id="25867" name="Line 85"/>
            <p:cNvSpPr>
              <a:spLocks noChangeAspect="1" noChangeShapeType="1"/>
            </p:cNvSpPr>
            <p:nvPr/>
          </p:nvSpPr>
          <p:spPr bwMode="auto">
            <a:xfrm flipH="1">
              <a:off x="7790" y="225"/>
              <a:ext cx="1" cy="1"/>
            </a:xfrm>
            <a:prstGeom prst="line">
              <a:avLst/>
            </a:prstGeom>
            <a:noFill/>
            <a:ln w="21590">
              <a:solidFill>
                <a:schemeClr val="accent1"/>
              </a:solidFill>
              <a:round/>
              <a:headEnd/>
              <a:tailEnd/>
            </a:ln>
          </p:spPr>
          <p:txBody>
            <a:bodyPr/>
            <a:lstStyle/>
            <a:p>
              <a:endParaRPr lang="ru-RU"/>
            </a:p>
          </p:txBody>
        </p:sp>
        <p:sp>
          <p:nvSpPr>
            <p:cNvPr id="25868" name="Line 86"/>
            <p:cNvSpPr>
              <a:spLocks noChangeAspect="1" noChangeShapeType="1"/>
            </p:cNvSpPr>
            <p:nvPr/>
          </p:nvSpPr>
          <p:spPr bwMode="auto">
            <a:xfrm flipH="1">
              <a:off x="7246" y="225"/>
              <a:ext cx="1" cy="1"/>
            </a:xfrm>
            <a:prstGeom prst="line">
              <a:avLst/>
            </a:prstGeom>
            <a:noFill/>
            <a:ln w="21590">
              <a:solidFill>
                <a:schemeClr val="accent1"/>
              </a:solidFill>
              <a:round/>
              <a:headEnd/>
              <a:tailEnd/>
            </a:ln>
          </p:spPr>
          <p:txBody>
            <a:bodyPr/>
            <a:lstStyle/>
            <a:p>
              <a:endParaRPr lang="ru-RU"/>
            </a:p>
          </p:txBody>
        </p:sp>
        <p:sp>
          <p:nvSpPr>
            <p:cNvPr id="25869" name="Line 87"/>
            <p:cNvSpPr>
              <a:spLocks noChangeAspect="1" noChangeShapeType="1"/>
            </p:cNvSpPr>
            <p:nvPr/>
          </p:nvSpPr>
          <p:spPr bwMode="auto">
            <a:xfrm flipV="1">
              <a:off x="8935" y="225"/>
              <a:ext cx="1" cy="160"/>
            </a:xfrm>
            <a:prstGeom prst="line">
              <a:avLst/>
            </a:prstGeom>
            <a:noFill/>
            <a:ln w="21590">
              <a:solidFill>
                <a:schemeClr val="accent1"/>
              </a:solidFill>
              <a:round/>
              <a:headEnd/>
              <a:tailEnd/>
            </a:ln>
          </p:spPr>
          <p:txBody>
            <a:bodyPr/>
            <a:lstStyle/>
            <a:p>
              <a:endParaRPr lang="ru-RU"/>
            </a:p>
          </p:txBody>
        </p:sp>
        <p:sp>
          <p:nvSpPr>
            <p:cNvPr id="25870" name="Line 88"/>
            <p:cNvSpPr>
              <a:spLocks noChangeAspect="1" noChangeShapeType="1"/>
            </p:cNvSpPr>
            <p:nvPr/>
          </p:nvSpPr>
          <p:spPr bwMode="auto">
            <a:xfrm flipH="1">
              <a:off x="8566" y="225"/>
              <a:ext cx="369" cy="1"/>
            </a:xfrm>
            <a:prstGeom prst="line">
              <a:avLst/>
            </a:prstGeom>
            <a:noFill/>
            <a:ln w="21590">
              <a:solidFill>
                <a:schemeClr val="accent1"/>
              </a:solidFill>
              <a:round/>
              <a:headEnd/>
              <a:tailEnd/>
            </a:ln>
          </p:spPr>
          <p:txBody>
            <a:bodyPr/>
            <a:lstStyle/>
            <a:p>
              <a:endParaRPr lang="ru-RU"/>
            </a:p>
          </p:txBody>
        </p:sp>
        <p:sp>
          <p:nvSpPr>
            <p:cNvPr id="25871" name="Line 89"/>
            <p:cNvSpPr>
              <a:spLocks noChangeAspect="1" noChangeShapeType="1"/>
            </p:cNvSpPr>
            <p:nvPr/>
          </p:nvSpPr>
          <p:spPr bwMode="auto">
            <a:xfrm flipV="1">
              <a:off x="8566" y="38"/>
              <a:ext cx="1" cy="187"/>
            </a:xfrm>
            <a:prstGeom prst="line">
              <a:avLst/>
            </a:prstGeom>
            <a:noFill/>
            <a:ln w="21590">
              <a:solidFill>
                <a:schemeClr val="accent1"/>
              </a:solidFill>
              <a:round/>
              <a:headEnd/>
              <a:tailEnd/>
            </a:ln>
          </p:spPr>
          <p:txBody>
            <a:bodyPr/>
            <a:lstStyle/>
            <a:p>
              <a:endParaRPr lang="ru-RU"/>
            </a:p>
          </p:txBody>
        </p:sp>
        <p:sp>
          <p:nvSpPr>
            <p:cNvPr id="25872" name="Line 90"/>
            <p:cNvSpPr>
              <a:spLocks noChangeAspect="1" noChangeShapeType="1"/>
            </p:cNvSpPr>
            <p:nvPr/>
          </p:nvSpPr>
          <p:spPr bwMode="auto">
            <a:xfrm flipH="1">
              <a:off x="8068" y="38"/>
              <a:ext cx="498" cy="1"/>
            </a:xfrm>
            <a:prstGeom prst="line">
              <a:avLst/>
            </a:prstGeom>
            <a:noFill/>
            <a:ln w="21590">
              <a:solidFill>
                <a:schemeClr val="accent1"/>
              </a:solidFill>
              <a:round/>
              <a:headEnd/>
              <a:tailEnd/>
            </a:ln>
          </p:spPr>
          <p:txBody>
            <a:bodyPr/>
            <a:lstStyle/>
            <a:p>
              <a:endParaRPr lang="ru-RU"/>
            </a:p>
          </p:txBody>
        </p:sp>
        <p:sp>
          <p:nvSpPr>
            <p:cNvPr id="25873" name="Freeform 91"/>
            <p:cNvSpPr>
              <a:spLocks noChangeAspect="1"/>
            </p:cNvSpPr>
            <p:nvPr/>
          </p:nvSpPr>
          <p:spPr bwMode="auto">
            <a:xfrm>
              <a:off x="8058" y="38"/>
              <a:ext cx="10" cy="6"/>
            </a:xfrm>
            <a:custGeom>
              <a:avLst/>
              <a:gdLst>
                <a:gd name="T0" fmla="*/ 10 w 10"/>
                <a:gd name="T1" fmla="*/ 0 h 7"/>
                <a:gd name="T2" fmla="*/ 0 w 10"/>
                <a:gd name="T3" fmla="*/ 3 h 7"/>
                <a:gd name="T4" fmla="*/ 0 w 10"/>
                <a:gd name="T5" fmla="*/ 3 h 7"/>
                <a:gd name="T6" fmla="*/ 0 60000 65536"/>
                <a:gd name="T7" fmla="*/ 0 60000 65536"/>
                <a:gd name="T8" fmla="*/ 0 60000 65536"/>
                <a:gd name="T9" fmla="*/ 0 w 10"/>
                <a:gd name="T10" fmla="*/ 0 h 7"/>
                <a:gd name="T11" fmla="*/ 10 w 10"/>
                <a:gd name="T12" fmla="*/ 7 h 7"/>
              </a:gdLst>
              <a:ahLst/>
              <a:cxnLst>
                <a:cxn ang="T6">
                  <a:pos x="T0" y="T1"/>
                </a:cxn>
                <a:cxn ang="T7">
                  <a:pos x="T2" y="T3"/>
                </a:cxn>
                <a:cxn ang="T8">
                  <a:pos x="T4" y="T5"/>
                </a:cxn>
              </a:cxnLst>
              <a:rect l="T9" t="T10" r="T11" b="T12"/>
              <a:pathLst>
                <a:path w="10" h="7">
                  <a:moveTo>
                    <a:pt x="10" y="0"/>
                  </a:moveTo>
                  <a:lnTo>
                    <a:pt x="0" y="5"/>
                  </a:lnTo>
                  <a:lnTo>
                    <a:pt x="0" y="7"/>
                  </a:lnTo>
                </a:path>
              </a:pathLst>
            </a:custGeom>
            <a:noFill/>
            <a:ln w="21590">
              <a:solidFill>
                <a:schemeClr val="accent1"/>
              </a:solidFill>
              <a:round/>
              <a:headEnd/>
              <a:tailEnd/>
            </a:ln>
          </p:spPr>
          <p:txBody>
            <a:bodyPr/>
            <a:lstStyle/>
            <a:p>
              <a:endParaRPr lang="ru-RU"/>
            </a:p>
          </p:txBody>
        </p:sp>
        <p:sp>
          <p:nvSpPr>
            <p:cNvPr id="25874" name="Freeform 92"/>
            <p:cNvSpPr>
              <a:spLocks noChangeAspect="1"/>
            </p:cNvSpPr>
            <p:nvPr/>
          </p:nvSpPr>
          <p:spPr bwMode="auto">
            <a:xfrm>
              <a:off x="8022" y="44"/>
              <a:ext cx="36" cy="30"/>
            </a:xfrm>
            <a:custGeom>
              <a:avLst/>
              <a:gdLst>
                <a:gd name="T0" fmla="*/ 22 w 39"/>
                <a:gd name="T1" fmla="*/ 0 h 32"/>
                <a:gd name="T2" fmla="*/ 17 w 39"/>
                <a:gd name="T3" fmla="*/ 12 h 32"/>
                <a:gd name="T4" fmla="*/ 6 w 39"/>
                <a:gd name="T5" fmla="*/ 20 h 32"/>
                <a:gd name="T6" fmla="*/ 0 w 39"/>
                <a:gd name="T7" fmla="*/ 20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39" y="0"/>
                  </a:moveTo>
                  <a:lnTo>
                    <a:pt x="30" y="19"/>
                  </a:lnTo>
                  <a:lnTo>
                    <a:pt x="12" y="31"/>
                  </a:lnTo>
                  <a:lnTo>
                    <a:pt x="0" y="32"/>
                  </a:lnTo>
                </a:path>
              </a:pathLst>
            </a:custGeom>
            <a:noFill/>
            <a:ln w="21590">
              <a:solidFill>
                <a:schemeClr val="accent1"/>
              </a:solidFill>
              <a:round/>
              <a:headEnd/>
              <a:tailEnd/>
            </a:ln>
          </p:spPr>
          <p:txBody>
            <a:bodyPr/>
            <a:lstStyle/>
            <a:p>
              <a:endParaRPr lang="ru-RU"/>
            </a:p>
          </p:txBody>
        </p:sp>
        <p:sp>
          <p:nvSpPr>
            <p:cNvPr id="25875" name="Line 93"/>
            <p:cNvSpPr>
              <a:spLocks noChangeAspect="1" noChangeShapeType="1"/>
            </p:cNvSpPr>
            <p:nvPr/>
          </p:nvSpPr>
          <p:spPr bwMode="auto">
            <a:xfrm flipH="1">
              <a:off x="7999" y="74"/>
              <a:ext cx="23" cy="1"/>
            </a:xfrm>
            <a:prstGeom prst="line">
              <a:avLst/>
            </a:prstGeom>
            <a:noFill/>
            <a:ln w="21590">
              <a:solidFill>
                <a:schemeClr val="accent1"/>
              </a:solidFill>
              <a:round/>
              <a:headEnd/>
              <a:tailEnd/>
            </a:ln>
          </p:spPr>
          <p:txBody>
            <a:bodyPr/>
            <a:lstStyle/>
            <a:p>
              <a:endParaRPr lang="ru-RU"/>
            </a:p>
          </p:txBody>
        </p:sp>
        <p:sp>
          <p:nvSpPr>
            <p:cNvPr id="25876" name="Freeform 94"/>
            <p:cNvSpPr>
              <a:spLocks noChangeAspect="1"/>
            </p:cNvSpPr>
            <p:nvPr/>
          </p:nvSpPr>
          <p:spPr bwMode="auto">
            <a:xfrm>
              <a:off x="7804" y="74"/>
              <a:ext cx="195" cy="139"/>
            </a:xfrm>
            <a:custGeom>
              <a:avLst/>
              <a:gdLst>
                <a:gd name="T0" fmla="*/ 129 w 209"/>
                <a:gd name="T1" fmla="*/ 0 h 150"/>
                <a:gd name="T2" fmla="*/ 98 w 209"/>
                <a:gd name="T3" fmla="*/ 6 h 150"/>
                <a:gd name="T4" fmla="*/ 70 w 209"/>
                <a:gd name="T5" fmla="*/ 15 h 150"/>
                <a:gd name="T6" fmla="*/ 45 w 209"/>
                <a:gd name="T7" fmla="*/ 30 h 150"/>
                <a:gd name="T8" fmla="*/ 23 w 209"/>
                <a:gd name="T9" fmla="*/ 51 h 150"/>
                <a:gd name="T10" fmla="*/ 7 w 209"/>
                <a:gd name="T11" fmla="*/ 75 h 150"/>
                <a:gd name="T12" fmla="*/ 0 w 209"/>
                <a:gd name="T13" fmla="*/ 88 h 150"/>
                <a:gd name="T14" fmla="*/ 0 60000 65536"/>
                <a:gd name="T15" fmla="*/ 0 60000 65536"/>
                <a:gd name="T16" fmla="*/ 0 60000 65536"/>
                <a:gd name="T17" fmla="*/ 0 60000 65536"/>
                <a:gd name="T18" fmla="*/ 0 60000 65536"/>
                <a:gd name="T19" fmla="*/ 0 60000 65536"/>
                <a:gd name="T20" fmla="*/ 0 60000 65536"/>
                <a:gd name="T21" fmla="*/ 0 w 209"/>
                <a:gd name="T22" fmla="*/ 0 h 150"/>
                <a:gd name="T23" fmla="*/ 209 w 209"/>
                <a:gd name="T24" fmla="*/ 150 h 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9" h="150">
                  <a:moveTo>
                    <a:pt x="209" y="0"/>
                  </a:moveTo>
                  <a:lnTo>
                    <a:pt x="160" y="8"/>
                  </a:lnTo>
                  <a:lnTo>
                    <a:pt x="114" y="25"/>
                  </a:lnTo>
                  <a:lnTo>
                    <a:pt x="73" y="52"/>
                  </a:lnTo>
                  <a:lnTo>
                    <a:pt x="38" y="86"/>
                  </a:lnTo>
                  <a:lnTo>
                    <a:pt x="10" y="127"/>
                  </a:lnTo>
                  <a:lnTo>
                    <a:pt x="0" y="150"/>
                  </a:lnTo>
                </a:path>
              </a:pathLst>
            </a:custGeom>
            <a:noFill/>
            <a:ln w="21590">
              <a:solidFill>
                <a:schemeClr val="accent1"/>
              </a:solidFill>
              <a:round/>
              <a:headEnd/>
              <a:tailEnd/>
            </a:ln>
          </p:spPr>
          <p:txBody>
            <a:bodyPr/>
            <a:lstStyle/>
            <a:p>
              <a:endParaRPr lang="ru-RU"/>
            </a:p>
          </p:txBody>
        </p:sp>
        <p:sp>
          <p:nvSpPr>
            <p:cNvPr id="25877" name="Freeform 95"/>
            <p:cNvSpPr>
              <a:spLocks noChangeAspect="1"/>
            </p:cNvSpPr>
            <p:nvPr/>
          </p:nvSpPr>
          <p:spPr bwMode="auto">
            <a:xfrm>
              <a:off x="7780" y="213"/>
              <a:ext cx="24" cy="8"/>
            </a:xfrm>
            <a:custGeom>
              <a:avLst/>
              <a:gdLst>
                <a:gd name="T0" fmla="*/ 15 w 26"/>
                <a:gd name="T1" fmla="*/ 0 h 9"/>
                <a:gd name="T2" fmla="*/ 10 w 26"/>
                <a:gd name="T3" fmla="*/ 4 h 9"/>
                <a:gd name="T4" fmla="*/ 3 w 26"/>
                <a:gd name="T5" fmla="*/ 4 h 9"/>
                <a:gd name="T6" fmla="*/ 0 w 26"/>
                <a:gd name="T7" fmla="*/ 2 h 9"/>
                <a:gd name="T8" fmla="*/ 0 60000 65536"/>
                <a:gd name="T9" fmla="*/ 0 60000 65536"/>
                <a:gd name="T10" fmla="*/ 0 60000 65536"/>
                <a:gd name="T11" fmla="*/ 0 60000 65536"/>
                <a:gd name="T12" fmla="*/ 0 w 26"/>
                <a:gd name="T13" fmla="*/ 0 h 9"/>
                <a:gd name="T14" fmla="*/ 26 w 26"/>
                <a:gd name="T15" fmla="*/ 9 h 9"/>
              </a:gdLst>
              <a:ahLst/>
              <a:cxnLst>
                <a:cxn ang="T8">
                  <a:pos x="T0" y="T1"/>
                </a:cxn>
                <a:cxn ang="T9">
                  <a:pos x="T2" y="T3"/>
                </a:cxn>
                <a:cxn ang="T10">
                  <a:pos x="T4" y="T5"/>
                </a:cxn>
                <a:cxn ang="T11">
                  <a:pos x="T6" y="T7"/>
                </a:cxn>
              </a:cxnLst>
              <a:rect l="T12" t="T13" r="T14" b="T15"/>
              <a:pathLst>
                <a:path w="26" h="9">
                  <a:moveTo>
                    <a:pt x="26" y="0"/>
                  </a:moveTo>
                  <a:lnTo>
                    <a:pt x="17" y="9"/>
                  </a:lnTo>
                  <a:lnTo>
                    <a:pt x="3" y="8"/>
                  </a:lnTo>
                  <a:lnTo>
                    <a:pt x="0" y="2"/>
                  </a:lnTo>
                </a:path>
              </a:pathLst>
            </a:custGeom>
            <a:noFill/>
            <a:ln w="21590">
              <a:solidFill>
                <a:schemeClr val="accent1"/>
              </a:solidFill>
              <a:round/>
              <a:headEnd/>
              <a:tailEnd/>
            </a:ln>
          </p:spPr>
          <p:txBody>
            <a:bodyPr/>
            <a:lstStyle/>
            <a:p>
              <a:endParaRPr lang="ru-RU"/>
            </a:p>
          </p:txBody>
        </p:sp>
        <p:sp>
          <p:nvSpPr>
            <p:cNvPr id="25878" name="Freeform 96"/>
            <p:cNvSpPr>
              <a:spLocks noChangeAspect="1"/>
            </p:cNvSpPr>
            <p:nvPr/>
          </p:nvSpPr>
          <p:spPr bwMode="auto">
            <a:xfrm>
              <a:off x="7597" y="166"/>
              <a:ext cx="183" cy="53"/>
            </a:xfrm>
            <a:custGeom>
              <a:avLst/>
              <a:gdLst>
                <a:gd name="T0" fmla="*/ 121 w 196"/>
                <a:gd name="T1" fmla="*/ 28 h 58"/>
                <a:gd name="T2" fmla="*/ 107 w 196"/>
                <a:gd name="T3" fmla="*/ 15 h 58"/>
                <a:gd name="T4" fmla="*/ 90 w 196"/>
                <a:gd name="T5" fmla="*/ 5 h 58"/>
                <a:gd name="T6" fmla="*/ 69 w 196"/>
                <a:gd name="T7" fmla="*/ 0 h 58"/>
                <a:gd name="T8" fmla="*/ 48 w 196"/>
                <a:gd name="T9" fmla="*/ 2 h 58"/>
                <a:gd name="T10" fmla="*/ 27 w 196"/>
                <a:gd name="T11" fmla="*/ 6 h 58"/>
                <a:gd name="T12" fmla="*/ 10 w 196"/>
                <a:gd name="T13" fmla="*/ 18 h 58"/>
                <a:gd name="T14" fmla="*/ 0 w 196"/>
                <a:gd name="T15" fmla="*/ 31 h 58"/>
                <a:gd name="T16" fmla="*/ 0 60000 65536"/>
                <a:gd name="T17" fmla="*/ 0 60000 65536"/>
                <a:gd name="T18" fmla="*/ 0 60000 65536"/>
                <a:gd name="T19" fmla="*/ 0 60000 65536"/>
                <a:gd name="T20" fmla="*/ 0 60000 65536"/>
                <a:gd name="T21" fmla="*/ 0 60000 65536"/>
                <a:gd name="T22" fmla="*/ 0 60000 65536"/>
                <a:gd name="T23" fmla="*/ 0 60000 65536"/>
                <a:gd name="T24" fmla="*/ 0 w 196"/>
                <a:gd name="T25" fmla="*/ 0 h 58"/>
                <a:gd name="T26" fmla="*/ 196 w 196"/>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6" h="58">
                  <a:moveTo>
                    <a:pt x="196" y="53"/>
                  </a:moveTo>
                  <a:lnTo>
                    <a:pt x="174" y="27"/>
                  </a:lnTo>
                  <a:lnTo>
                    <a:pt x="145" y="9"/>
                  </a:lnTo>
                  <a:lnTo>
                    <a:pt x="111" y="0"/>
                  </a:lnTo>
                  <a:lnTo>
                    <a:pt x="77" y="2"/>
                  </a:lnTo>
                  <a:lnTo>
                    <a:pt x="44" y="13"/>
                  </a:lnTo>
                  <a:lnTo>
                    <a:pt x="17" y="34"/>
                  </a:lnTo>
                  <a:lnTo>
                    <a:pt x="0" y="58"/>
                  </a:lnTo>
                </a:path>
              </a:pathLst>
            </a:custGeom>
            <a:noFill/>
            <a:ln w="21590">
              <a:solidFill>
                <a:schemeClr val="accent1"/>
              </a:solidFill>
              <a:round/>
              <a:headEnd/>
              <a:tailEnd/>
            </a:ln>
          </p:spPr>
          <p:txBody>
            <a:bodyPr/>
            <a:lstStyle/>
            <a:p>
              <a:endParaRPr lang="ru-RU"/>
            </a:p>
          </p:txBody>
        </p:sp>
        <p:sp>
          <p:nvSpPr>
            <p:cNvPr id="25879" name="Freeform 97"/>
            <p:cNvSpPr>
              <a:spLocks noChangeAspect="1"/>
            </p:cNvSpPr>
            <p:nvPr/>
          </p:nvSpPr>
          <p:spPr bwMode="auto">
            <a:xfrm>
              <a:off x="7574" y="219"/>
              <a:ext cx="23" cy="8"/>
            </a:xfrm>
            <a:custGeom>
              <a:avLst/>
              <a:gdLst>
                <a:gd name="T0" fmla="*/ 17 w 24"/>
                <a:gd name="T1" fmla="*/ 0 h 8"/>
                <a:gd name="T2" fmla="*/ 12 w 24"/>
                <a:gd name="T3" fmla="*/ 8 h 8"/>
                <a:gd name="T4" fmla="*/ 0 w 24"/>
                <a:gd name="T5" fmla="*/ 4 h 8"/>
                <a:gd name="T6" fmla="*/ 2 w 24"/>
                <a:gd name="T7" fmla="*/ 4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24" y="0"/>
                  </a:moveTo>
                  <a:lnTo>
                    <a:pt x="13" y="8"/>
                  </a:lnTo>
                  <a:lnTo>
                    <a:pt x="0" y="4"/>
                  </a:lnTo>
                  <a:lnTo>
                    <a:pt x="2" y="4"/>
                  </a:lnTo>
                </a:path>
              </a:pathLst>
            </a:custGeom>
            <a:noFill/>
            <a:ln w="21590">
              <a:solidFill>
                <a:schemeClr val="accent1"/>
              </a:solidFill>
              <a:round/>
              <a:headEnd/>
              <a:tailEnd/>
            </a:ln>
          </p:spPr>
          <p:txBody>
            <a:bodyPr/>
            <a:lstStyle/>
            <a:p>
              <a:endParaRPr lang="ru-RU"/>
            </a:p>
          </p:txBody>
        </p:sp>
        <p:sp>
          <p:nvSpPr>
            <p:cNvPr id="25880" name="Line 98"/>
            <p:cNvSpPr>
              <a:spLocks noChangeAspect="1" noChangeShapeType="1"/>
            </p:cNvSpPr>
            <p:nvPr/>
          </p:nvSpPr>
          <p:spPr bwMode="auto">
            <a:xfrm flipH="1" flipV="1">
              <a:off x="7519" y="180"/>
              <a:ext cx="57" cy="43"/>
            </a:xfrm>
            <a:prstGeom prst="line">
              <a:avLst/>
            </a:prstGeom>
            <a:noFill/>
            <a:ln w="21590">
              <a:solidFill>
                <a:schemeClr val="accent1"/>
              </a:solidFill>
              <a:round/>
              <a:headEnd/>
              <a:tailEnd/>
            </a:ln>
          </p:spPr>
          <p:txBody>
            <a:bodyPr/>
            <a:lstStyle/>
            <a:p>
              <a:endParaRPr lang="ru-RU"/>
            </a:p>
          </p:txBody>
        </p:sp>
        <p:sp>
          <p:nvSpPr>
            <p:cNvPr id="25881" name="Line 99"/>
            <p:cNvSpPr>
              <a:spLocks noChangeAspect="1" noChangeShapeType="1"/>
            </p:cNvSpPr>
            <p:nvPr/>
          </p:nvSpPr>
          <p:spPr bwMode="auto">
            <a:xfrm flipH="1">
              <a:off x="7461" y="180"/>
              <a:ext cx="58" cy="43"/>
            </a:xfrm>
            <a:prstGeom prst="line">
              <a:avLst/>
            </a:prstGeom>
            <a:noFill/>
            <a:ln w="21590">
              <a:solidFill>
                <a:schemeClr val="accent1"/>
              </a:solidFill>
              <a:round/>
              <a:headEnd/>
              <a:tailEnd/>
            </a:ln>
          </p:spPr>
          <p:txBody>
            <a:bodyPr/>
            <a:lstStyle/>
            <a:p>
              <a:endParaRPr lang="ru-RU"/>
            </a:p>
          </p:txBody>
        </p:sp>
        <p:sp>
          <p:nvSpPr>
            <p:cNvPr id="25882" name="Freeform 100"/>
            <p:cNvSpPr>
              <a:spLocks noChangeAspect="1"/>
            </p:cNvSpPr>
            <p:nvPr/>
          </p:nvSpPr>
          <p:spPr bwMode="auto">
            <a:xfrm>
              <a:off x="7439" y="219"/>
              <a:ext cx="22" cy="7"/>
            </a:xfrm>
            <a:custGeom>
              <a:avLst/>
              <a:gdLst>
                <a:gd name="T0" fmla="*/ 14 w 24"/>
                <a:gd name="T1" fmla="*/ 4 h 8"/>
                <a:gd name="T2" fmla="*/ 6 w 24"/>
                <a:gd name="T3" fmla="*/ 4 h 8"/>
                <a:gd name="T4" fmla="*/ 0 w 24"/>
                <a:gd name="T5" fmla="*/ 0 h 8"/>
                <a:gd name="T6" fmla="*/ 2 w 24"/>
                <a:gd name="T7" fmla="*/ 1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24" y="5"/>
                  </a:moveTo>
                  <a:lnTo>
                    <a:pt x="11" y="8"/>
                  </a:lnTo>
                  <a:lnTo>
                    <a:pt x="0" y="0"/>
                  </a:lnTo>
                  <a:lnTo>
                    <a:pt x="2" y="1"/>
                  </a:lnTo>
                </a:path>
              </a:pathLst>
            </a:custGeom>
            <a:noFill/>
            <a:ln w="21590">
              <a:solidFill>
                <a:schemeClr val="accent1"/>
              </a:solidFill>
              <a:round/>
              <a:headEnd/>
              <a:tailEnd/>
            </a:ln>
          </p:spPr>
          <p:txBody>
            <a:bodyPr/>
            <a:lstStyle/>
            <a:p>
              <a:endParaRPr lang="ru-RU"/>
            </a:p>
          </p:txBody>
        </p:sp>
        <p:sp>
          <p:nvSpPr>
            <p:cNvPr id="25883" name="Freeform 101"/>
            <p:cNvSpPr>
              <a:spLocks noChangeAspect="1"/>
            </p:cNvSpPr>
            <p:nvPr/>
          </p:nvSpPr>
          <p:spPr bwMode="auto">
            <a:xfrm>
              <a:off x="7260" y="167"/>
              <a:ext cx="180" cy="52"/>
            </a:xfrm>
            <a:custGeom>
              <a:avLst/>
              <a:gdLst>
                <a:gd name="T0" fmla="*/ 118 w 193"/>
                <a:gd name="T1" fmla="*/ 30 h 57"/>
                <a:gd name="T2" fmla="*/ 105 w 193"/>
                <a:gd name="T3" fmla="*/ 16 h 57"/>
                <a:gd name="T4" fmla="*/ 89 w 193"/>
                <a:gd name="T5" fmla="*/ 5 h 57"/>
                <a:gd name="T6" fmla="*/ 68 w 193"/>
                <a:gd name="T7" fmla="*/ 0 h 57"/>
                <a:gd name="T8" fmla="*/ 47 w 193"/>
                <a:gd name="T9" fmla="*/ 0 h 57"/>
                <a:gd name="T10" fmla="*/ 27 w 193"/>
                <a:gd name="T11" fmla="*/ 5 h 57"/>
                <a:gd name="T12" fmla="*/ 8 w 193"/>
                <a:gd name="T13" fmla="*/ 16 h 57"/>
                <a:gd name="T14" fmla="*/ 0 w 193"/>
                <a:gd name="T15" fmla="*/ 26 h 57"/>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57"/>
                <a:gd name="T26" fmla="*/ 193 w 193"/>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57">
                  <a:moveTo>
                    <a:pt x="193" y="57"/>
                  </a:moveTo>
                  <a:lnTo>
                    <a:pt x="172" y="30"/>
                  </a:lnTo>
                  <a:lnTo>
                    <a:pt x="144" y="10"/>
                  </a:lnTo>
                  <a:lnTo>
                    <a:pt x="111" y="0"/>
                  </a:lnTo>
                  <a:lnTo>
                    <a:pt x="77" y="0"/>
                  </a:lnTo>
                  <a:lnTo>
                    <a:pt x="44" y="10"/>
                  </a:lnTo>
                  <a:lnTo>
                    <a:pt x="15" y="30"/>
                  </a:lnTo>
                  <a:lnTo>
                    <a:pt x="0" y="49"/>
                  </a:lnTo>
                </a:path>
              </a:pathLst>
            </a:custGeom>
            <a:noFill/>
            <a:ln w="21590">
              <a:solidFill>
                <a:schemeClr val="accent1"/>
              </a:solidFill>
              <a:round/>
              <a:headEnd/>
              <a:tailEnd/>
            </a:ln>
          </p:spPr>
          <p:txBody>
            <a:bodyPr/>
            <a:lstStyle/>
            <a:p>
              <a:endParaRPr lang="ru-RU"/>
            </a:p>
          </p:txBody>
        </p:sp>
        <p:sp>
          <p:nvSpPr>
            <p:cNvPr id="25884" name="Freeform 102"/>
            <p:cNvSpPr>
              <a:spLocks noChangeAspect="1"/>
            </p:cNvSpPr>
            <p:nvPr/>
          </p:nvSpPr>
          <p:spPr bwMode="auto">
            <a:xfrm>
              <a:off x="7235" y="207"/>
              <a:ext cx="25" cy="12"/>
            </a:xfrm>
            <a:custGeom>
              <a:avLst/>
              <a:gdLst>
                <a:gd name="T0" fmla="*/ 16 w 27"/>
                <a:gd name="T1" fmla="*/ 5 h 12"/>
                <a:gd name="T2" fmla="*/ 9 w 27"/>
                <a:gd name="T3" fmla="*/ 12 h 12"/>
                <a:gd name="T4" fmla="*/ 2 w 27"/>
                <a:gd name="T5" fmla="*/ 7 h 12"/>
                <a:gd name="T6" fmla="*/ 0 w 27"/>
                <a:gd name="T7" fmla="*/ 0 h 12"/>
                <a:gd name="T8" fmla="*/ 0 60000 65536"/>
                <a:gd name="T9" fmla="*/ 0 60000 65536"/>
                <a:gd name="T10" fmla="*/ 0 60000 65536"/>
                <a:gd name="T11" fmla="*/ 0 60000 65536"/>
                <a:gd name="T12" fmla="*/ 0 w 27"/>
                <a:gd name="T13" fmla="*/ 0 h 12"/>
                <a:gd name="T14" fmla="*/ 27 w 27"/>
                <a:gd name="T15" fmla="*/ 12 h 12"/>
              </a:gdLst>
              <a:ahLst/>
              <a:cxnLst>
                <a:cxn ang="T8">
                  <a:pos x="T0" y="T1"/>
                </a:cxn>
                <a:cxn ang="T9">
                  <a:pos x="T2" y="T3"/>
                </a:cxn>
                <a:cxn ang="T10">
                  <a:pos x="T4" y="T5"/>
                </a:cxn>
                <a:cxn ang="T11">
                  <a:pos x="T6" y="T7"/>
                </a:cxn>
              </a:cxnLst>
              <a:rect l="T12" t="T13" r="T14" b="T15"/>
              <a:pathLst>
                <a:path w="27" h="12">
                  <a:moveTo>
                    <a:pt x="27" y="5"/>
                  </a:moveTo>
                  <a:lnTo>
                    <a:pt x="16" y="12"/>
                  </a:lnTo>
                  <a:lnTo>
                    <a:pt x="2" y="7"/>
                  </a:lnTo>
                  <a:lnTo>
                    <a:pt x="0" y="0"/>
                  </a:lnTo>
                </a:path>
              </a:pathLst>
            </a:custGeom>
            <a:noFill/>
            <a:ln w="21590">
              <a:solidFill>
                <a:schemeClr val="accent1"/>
              </a:solidFill>
              <a:round/>
              <a:headEnd/>
              <a:tailEnd/>
            </a:ln>
          </p:spPr>
          <p:txBody>
            <a:bodyPr/>
            <a:lstStyle/>
            <a:p>
              <a:endParaRPr lang="ru-RU"/>
            </a:p>
          </p:txBody>
        </p:sp>
        <p:sp>
          <p:nvSpPr>
            <p:cNvPr id="25885" name="Freeform 103"/>
            <p:cNvSpPr>
              <a:spLocks noChangeAspect="1"/>
            </p:cNvSpPr>
            <p:nvPr/>
          </p:nvSpPr>
          <p:spPr bwMode="auto">
            <a:xfrm>
              <a:off x="7137" y="152"/>
              <a:ext cx="98" cy="55"/>
            </a:xfrm>
            <a:custGeom>
              <a:avLst/>
              <a:gdLst>
                <a:gd name="T0" fmla="*/ 64 w 105"/>
                <a:gd name="T1" fmla="*/ 33 h 60"/>
                <a:gd name="T2" fmla="*/ 58 w 105"/>
                <a:gd name="T3" fmla="*/ 18 h 60"/>
                <a:gd name="T4" fmla="*/ 45 w 105"/>
                <a:gd name="T5" fmla="*/ 6 h 60"/>
                <a:gd name="T6" fmla="*/ 29 w 105"/>
                <a:gd name="T7" fmla="*/ 2 h 60"/>
                <a:gd name="T8" fmla="*/ 11 w 105"/>
                <a:gd name="T9" fmla="*/ 0 h 60"/>
                <a:gd name="T10" fmla="*/ 0 w 105"/>
                <a:gd name="T11" fmla="*/ 6 h 60"/>
                <a:gd name="T12" fmla="*/ 0 60000 65536"/>
                <a:gd name="T13" fmla="*/ 0 60000 65536"/>
                <a:gd name="T14" fmla="*/ 0 60000 65536"/>
                <a:gd name="T15" fmla="*/ 0 60000 65536"/>
                <a:gd name="T16" fmla="*/ 0 60000 65536"/>
                <a:gd name="T17" fmla="*/ 0 60000 65536"/>
                <a:gd name="T18" fmla="*/ 0 w 105"/>
                <a:gd name="T19" fmla="*/ 0 h 60"/>
                <a:gd name="T20" fmla="*/ 105 w 10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05" h="60">
                  <a:moveTo>
                    <a:pt x="105" y="60"/>
                  </a:moveTo>
                  <a:lnTo>
                    <a:pt x="93" y="34"/>
                  </a:lnTo>
                  <a:lnTo>
                    <a:pt x="73" y="13"/>
                  </a:lnTo>
                  <a:lnTo>
                    <a:pt x="47" y="2"/>
                  </a:lnTo>
                  <a:lnTo>
                    <a:pt x="18" y="0"/>
                  </a:lnTo>
                  <a:lnTo>
                    <a:pt x="0" y="6"/>
                  </a:lnTo>
                </a:path>
              </a:pathLst>
            </a:custGeom>
            <a:noFill/>
            <a:ln w="21590">
              <a:solidFill>
                <a:schemeClr val="accent1"/>
              </a:solidFill>
              <a:round/>
              <a:headEnd/>
              <a:tailEnd/>
            </a:ln>
          </p:spPr>
          <p:txBody>
            <a:bodyPr/>
            <a:lstStyle/>
            <a:p>
              <a:endParaRPr lang="ru-RU"/>
            </a:p>
          </p:txBody>
        </p:sp>
        <p:sp>
          <p:nvSpPr>
            <p:cNvPr id="25886" name="Line 104"/>
            <p:cNvSpPr>
              <a:spLocks noChangeAspect="1" noChangeShapeType="1"/>
            </p:cNvSpPr>
            <p:nvPr/>
          </p:nvSpPr>
          <p:spPr bwMode="auto">
            <a:xfrm flipH="1">
              <a:off x="6951" y="157"/>
              <a:ext cx="186" cy="72"/>
            </a:xfrm>
            <a:prstGeom prst="line">
              <a:avLst/>
            </a:prstGeom>
            <a:noFill/>
            <a:ln w="21590">
              <a:solidFill>
                <a:schemeClr val="accent1"/>
              </a:solidFill>
              <a:round/>
              <a:headEnd/>
              <a:tailEnd/>
            </a:ln>
          </p:spPr>
          <p:txBody>
            <a:bodyPr/>
            <a:lstStyle/>
            <a:p>
              <a:endParaRPr lang="ru-RU"/>
            </a:p>
          </p:txBody>
        </p:sp>
        <p:sp>
          <p:nvSpPr>
            <p:cNvPr id="25887" name="Freeform 105"/>
            <p:cNvSpPr>
              <a:spLocks noChangeAspect="1"/>
            </p:cNvSpPr>
            <p:nvPr/>
          </p:nvSpPr>
          <p:spPr bwMode="auto">
            <a:xfrm>
              <a:off x="6812" y="229"/>
              <a:ext cx="139" cy="19"/>
            </a:xfrm>
            <a:custGeom>
              <a:avLst/>
              <a:gdLst>
                <a:gd name="T0" fmla="*/ 91 w 149"/>
                <a:gd name="T1" fmla="*/ 0 h 21"/>
                <a:gd name="T2" fmla="*/ 59 w 149"/>
                <a:gd name="T3" fmla="*/ 8 h 21"/>
                <a:gd name="T4" fmla="*/ 26 w 149"/>
                <a:gd name="T5" fmla="*/ 11 h 21"/>
                <a:gd name="T6" fmla="*/ 0 w 149"/>
                <a:gd name="T7" fmla="*/ 9 h 21"/>
                <a:gd name="T8" fmla="*/ 0 60000 65536"/>
                <a:gd name="T9" fmla="*/ 0 60000 65536"/>
                <a:gd name="T10" fmla="*/ 0 60000 65536"/>
                <a:gd name="T11" fmla="*/ 0 60000 65536"/>
                <a:gd name="T12" fmla="*/ 0 w 149"/>
                <a:gd name="T13" fmla="*/ 0 h 21"/>
                <a:gd name="T14" fmla="*/ 149 w 149"/>
                <a:gd name="T15" fmla="*/ 21 h 21"/>
              </a:gdLst>
              <a:ahLst/>
              <a:cxnLst>
                <a:cxn ang="T8">
                  <a:pos x="T0" y="T1"/>
                </a:cxn>
                <a:cxn ang="T9">
                  <a:pos x="T2" y="T3"/>
                </a:cxn>
                <a:cxn ang="T10">
                  <a:pos x="T4" y="T5"/>
                </a:cxn>
                <a:cxn ang="T11">
                  <a:pos x="T6" y="T7"/>
                </a:cxn>
              </a:cxnLst>
              <a:rect l="T12" t="T13" r="T14" b="T15"/>
              <a:pathLst>
                <a:path w="149" h="21">
                  <a:moveTo>
                    <a:pt x="149" y="0"/>
                  </a:moveTo>
                  <a:lnTo>
                    <a:pt x="96" y="16"/>
                  </a:lnTo>
                  <a:lnTo>
                    <a:pt x="42" y="21"/>
                  </a:lnTo>
                  <a:lnTo>
                    <a:pt x="0" y="18"/>
                  </a:lnTo>
                </a:path>
              </a:pathLst>
            </a:custGeom>
            <a:noFill/>
            <a:ln w="21590">
              <a:solidFill>
                <a:schemeClr val="accent1"/>
              </a:solidFill>
              <a:round/>
              <a:headEnd/>
              <a:tailEnd/>
            </a:ln>
          </p:spPr>
          <p:txBody>
            <a:bodyPr/>
            <a:lstStyle/>
            <a:p>
              <a:endParaRPr lang="ru-RU"/>
            </a:p>
          </p:txBody>
        </p:sp>
        <p:sp>
          <p:nvSpPr>
            <p:cNvPr id="25888" name="Line 106"/>
            <p:cNvSpPr>
              <a:spLocks noChangeAspect="1" noChangeShapeType="1"/>
            </p:cNvSpPr>
            <p:nvPr/>
          </p:nvSpPr>
          <p:spPr bwMode="auto">
            <a:xfrm flipH="1" flipV="1">
              <a:off x="5419" y="41"/>
              <a:ext cx="1393" cy="204"/>
            </a:xfrm>
            <a:prstGeom prst="line">
              <a:avLst/>
            </a:prstGeom>
            <a:noFill/>
            <a:ln w="21590">
              <a:solidFill>
                <a:schemeClr val="accent1"/>
              </a:solidFill>
              <a:round/>
              <a:headEnd/>
              <a:tailEnd/>
            </a:ln>
          </p:spPr>
          <p:txBody>
            <a:bodyPr/>
            <a:lstStyle/>
            <a:p>
              <a:endParaRPr lang="ru-RU"/>
            </a:p>
          </p:txBody>
        </p:sp>
        <p:sp>
          <p:nvSpPr>
            <p:cNvPr id="25889" name="Line 107"/>
            <p:cNvSpPr>
              <a:spLocks noChangeAspect="1" noChangeShapeType="1"/>
            </p:cNvSpPr>
            <p:nvPr/>
          </p:nvSpPr>
          <p:spPr bwMode="auto">
            <a:xfrm flipH="1" flipV="1">
              <a:off x="5374" y="38"/>
              <a:ext cx="45" cy="3"/>
            </a:xfrm>
            <a:prstGeom prst="line">
              <a:avLst/>
            </a:prstGeom>
            <a:noFill/>
            <a:ln w="21590">
              <a:solidFill>
                <a:schemeClr val="accent1"/>
              </a:solidFill>
              <a:round/>
              <a:headEnd/>
              <a:tailEnd/>
            </a:ln>
          </p:spPr>
          <p:txBody>
            <a:bodyPr/>
            <a:lstStyle/>
            <a:p>
              <a:endParaRPr lang="ru-RU"/>
            </a:p>
          </p:txBody>
        </p:sp>
        <p:sp>
          <p:nvSpPr>
            <p:cNvPr id="25890" name="Freeform 108"/>
            <p:cNvSpPr>
              <a:spLocks noChangeAspect="1"/>
            </p:cNvSpPr>
            <p:nvPr/>
          </p:nvSpPr>
          <p:spPr bwMode="auto">
            <a:xfrm>
              <a:off x="5083" y="38"/>
              <a:ext cx="291" cy="179"/>
            </a:xfrm>
            <a:custGeom>
              <a:avLst/>
              <a:gdLst>
                <a:gd name="T0" fmla="*/ 191 w 312"/>
                <a:gd name="T1" fmla="*/ 0 h 193"/>
                <a:gd name="T2" fmla="*/ 155 w 312"/>
                <a:gd name="T3" fmla="*/ 5 h 193"/>
                <a:gd name="T4" fmla="*/ 120 w 312"/>
                <a:gd name="T5" fmla="*/ 13 h 193"/>
                <a:gd name="T6" fmla="*/ 87 w 312"/>
                <a:gd name="T7" fmla="*/ 26 h 193"/>
                <a:gd name="T8" fmla="*/ 57 w 312"/>
                <a:gd name="T9" fmla="*/ 46 h 193"/>
                <a:gd name="T10" fmla="*/ 31 w 312"/>
                <a:gd name="T11" fmla="*/ 70 h 193"/>
                <a:gd name="T12" fmla="*/ 7 w 312"/>
                <a:gd name="T13" fmla="*/ 99 h 193"/>
                <a:gd name="T14" fmla="*/ 0 w 312"/>
                <a:gd name="T15" fmla="*/ 114 h 193"/>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193"/>
                <a:gd name="T26" fmla="*/ 312 w 312"/>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193">
                  <a:moveTo>
                    <a:pt x="312" y="0"/>
                  </a:moveTo>
                  <a:lnTo>
                    <a:pt x="253" y="5"/>
                  </a:lnTo>
                  <a:lnTo>
                    <a:pt x="195" y="20"/>
                  </a:lnTo>
                  <a:lnTo>
                    <a:pt x="141" y="44"/>
                  </a:lnTo>
                  <a:lnTo>
                    <a:pt x="92" y="78"/>
                  </a:lnTo>
                  <a:lnTo>
                    <a:pt x="49" y="119"/>
                  </a:lnTo>
                  <a:lnTo>
                    <a:pt x="14" y="167"/>
                  </a:lnTo>
                  <a:lnTo>
                    <a:pt x="0" y="193"/>
                  </a:lnTo>
                </a:path>
              </a:pathLst>
            </a:custGeom>
            <a:noFill/>
            <a:ln w="21590">
              <a:solidFill>
                <a:schemeClr val="accent1"/>
              </a:solidFill>
              <a:round/>
              <a:headEnd/>
              <a:tailEnd/>
            </a:ln>
          </p:spPr>
          <p:txBody>
            <a:bodyPr/>
            <a:lstStyle/>
            <a:p>
              <a:endParaRPr lang="ru-RU"/>
            </a:p>
          </p:txBody>
        </p:sp>
        <p:sp>
          <p:nvSpPr>
            <p:cNvPr id="25891" name="Freeform 109"/>
            <p:cNvSpPr>
              <a:spLocks noChangeAspect="1"/>
            </p:cNvSpPr>
            <p:nvPr/>
          </p:nvSpPr>
          <p:spPr bwMode="auto">
            <a:xfrm>
              <a:off x="5058" y="216"/>
              <a:ext cx="25" cy="9"/>
            </a:xfrm>
            <a:custGeom>
              <a:avLst/>
              <a:gdLst>
                <a:gd name="T0" fmla="*/ 16 w 27"/>
                <a:gd name="T1" fmla="*/ 1 h 10"/>
                <a:gd name="T2" fmla="*/ 10 w 27"/>
                <a:gd name="T3" fmla="*/ 5 h 10"/>
                <a:gd name="T4" fmla="*/ 3 w 27"/>
                <a:gd name="T5" fmla="*/ 5 h 10"/>
                <a:gd name="T6" fmla="*/ 0 w 27"/>
                <a:gd name="T7" fmla="*/ 0 h 10"/>
                <a:gd name="T8" fmla="*/ 0 60000 65536"/>
                <a:gd name="T9" fmla="*/ 0 60000 65536"/>
                <a:gd name="T10" fmla="*/ 0 60000 65536"/>
                <a:gd name="T11" fmla="*/ 0 60000 65536"/>
                <a:gd name="T12" fmla="*/ 0 w 27"/>
                <a:gd name="T13" fmla="*/ 0 h 10"/>
                <a:gd name="T14" fmla="*/ 27 w 27"/>
                <a:gd name="T15" fmla="*/ 10 h 10"/>
              </a:gdLst>
              <a:ahLst/>
              <a:cxnLst>
                <a:cxn ang="T8">
                  <a:pos x="T0" y="T1"/>
                </a:cxn>
                <a:cxn ang="T9">
                  <a:pos x="T2" y="T3"/>
                </a:cxn>
                <a:cxn ang="T10">
                  <a:pos x="T4" y="T5"/>
                </a:cxn>
                <a:cxn ang="T11">
                  <a:pos x="T6" y="T7"/>
                </a:cxn>
              </a:cxnLst>
              <a:rect l="T12" t="T13" r="T14" b="T15"/>
              <a:pathLst>
                <a:path w="27" h="10">
                  <a:moveTo>
                    <a:pt x="27" y="1"/>
                  </a:moveTo>
                  <a:lnTo>
                    <a:pt x="17" y="10"/>
                  </a:lnTo>
                  <a:lnTo>
                    <a:pt x="3" y="8"/>
                  </a:lnTo>
                  <a:lnTo>
                    <a:pt x="0" y="0"/>
                  </a:lnTo>
                </a:path>
              </a:pathLst>
            </a:custGeom>
            <a:noFill/>
            <a:ln w="21590">
              <a:solidFill>
                <a:schemeClr val="accent1"/>
              </a:solidFill>
              <a:round/>
              <a:headEnd/>
              <a:tailEnd/>
            </a:ln>
          </p:spPr>
          <p:txBody>
            <a:bodyPr/>
            <a:lstStyle/>
            <a:p>
              <a:endParaRPr lang="ru-RU"/>
            </a:p>
          </p:txBody>
        </p:sp>
        <p:sp>
          <p:nvSpPr>
            <p:cNvPr id="25892" name="Freeform 110"/>
            <p:cNvSpPr>
              <a:spLocks noChangeAspect="1"/>
            </p:cNvSpPr>
            <p:nvPr/>
          </p:nvSpPr>
          <p:spPr bwMode="auto">
            <a:xfrm>
              <a:off x="4787" y="119"/>
              <a:ext cx="271" cy="98"/>
            </a:xfrm>
            <a:custGeom>
              <a:avLst/>
              <a:gdLst>
                <a:gd name="T0" fmla="*/ 180 w 290"/>
                <a:gd name="T1" fmla="*/ 64 h 105"/>
                <a:gd name="T2" fmla="*/ 168 w 290"/>
                <a:gd name="T3" fmla="*/ 42 h 105"/>
                <a:gd name="T4" fmla="*/ 153 w 290"/>
                <a:gd name="T5" fmla="*/ 23 h 105"/>
                <a:gd name="T6" fmla="*/ 133 w 290"/>
                <a:gd name="T7" fmla="*/ 9 h 105"/>
                <a:gd name="T8" fmla="*/ 109 w 290"/>
                <a:gd name="T9" fmla="*/ 3 h 105"/>
                <a:gd name="T10" fmla="*/ 85 w 290"/>
                <a:gd name="T11" fmla="*/ 0 h 105"/>
                <a:gd name="T12" fmla="*/ 60 w 290"/>
                <a:gd name="T13" fmla="*/ 7 h 105"/>
                <a:gd name="T14" fmla="*/ 38 w 290"/>
                <a:gd name="T15" fmla="*/ 16 h 105"/>
                <a:gd name="T16" fmla="*/ 19 w 290"/>
                <a:gd name="T17" fmla="*/ 32 h 105"/>
                <a:gd name="T18" fmla="*/ 7 w 290"/>
                <a:gd name="T19" fmla="*/ 51 h 105"/>
                <a:gd name="T20" fmla="*/ 0 w 290"/>
                <a:gd name="T21" fmla="*/ 64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0"/>
                <a:gd name="T34" fmla="*/ 0 h 105"/>
                <a:gd name="T35" fmla="*/ 290 w 290"/>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0" h="105">
                  <a:moveTo>
                    <a:pt x="290" y="104"/>
                  </a:moveTo>
                  <a:lnTo>
                    <a:pt x="272" y="68"/>
                  </a:lnTo>
                  <a:lnTo>
                    <a:pt x="246" y="38"/>
                  </a:lnTo>
                  <a:lnTo>
                    <a:pt x="213" y="16"/>
                  </a:lnTo>
                  <a:lnTo>
                    <a:pt x="176" y="3"/>
                  </a:lnTo>
                  <a:lnTo>
                    <a:pt x="136" y="0"/>
                  </a:lnTo>
                  <a:lnTo>
                    <a:pt x="97" y="8"/>
                  </a:lnTo>
                  <a:lnTo>
                    <a:pt x="61" y="25"/>
                  </a:lnTo>
                  <a:lnTo>
                    <a:pt x="31" y="51"/>
                  </a:lnTo>
                  <a:lnTo>
                    <a:pt x="8" y="83"/>
                  </a:lnTo>
                  <a:lnTo>
                    <a:pt x="0" y="105"/>
                  </a:lnTo>
                </a:path>
              </a:pathLst>
            </a:custGeom>
            <a:noFill/>
            <a:ln w="21590">
              <a:solidFill>
                <a:schemeClr val="accent1"/>
              </a:solidFill>
              <a:round/>
              <a:headEnd/>
              <a:tailEnd/>
            </a:ln>
          </p:spPr>
          <p:txBody>
            <a:bodyPr/>
            <a:lstStyle/>
            <a:p>
              <a:endParaRPr lang="ru-RU"/>
            </a:p>
          </p:txBody>
        </p:sp>
        <p:sp>
          <p:nvSpPr>
            <p:cNvPr id="25893" name="Freeform 111"/>
            <p:cNvSpPr>
              <a:spLocks noChangeAspect="1"/>
            </p:cNvSpPr>
            <p:nvPr/>
          </p:nvSpPr>
          <p:spPr bwMode="auto">
            <a:xfrm>
              <a:off x="4761" y="217"/>
              <a:ext cx="26" cy="9"/>
            </a:xfrm>
            <a:custGeom>
              <a:avLst/>
              <a:gdLst>
                <a:gd name="T0" fmla="*/ 20 w 27"/>
                <a:gd name="T1" fmla="*/ 0 h 10"/>
                <a:gd name="T2" fmla="*/ 13 w 27"/>
                <a:gd name="T3" fmla="*/ 5 h 10"/>
                <a:gd name="T4" fmla="*/ 4 w 27"/>
                <a:gd name="T5" fmla="*/ 5 h 10"/>
                <a:gd name="T6" fmla="*/ 0 w 27"/>
                <a:gd name="T7" fmla="*/ 3 h 10"/>
                <a:gd name="T8" fmla="*/ 0 60000 65536"/>
                <a:gd name="T9" fmla="*/ 0 60000 65536"/>
                <a:gd name="T10" fmla="*/ 0 60000 65536"/>
                <a:gd name="T11" fmla="*/ 0 60000 65536"/>
                <a:gd name="T12" fmla="*/ 0 w 27"/>
                <a:gd name="T13" fmla="*/ 0 h 10"/>
                <a:gd name="T14" fmla="*/ 27 w 27"/>
                <a:gd name="T15" fmla="*/ 10 h 10"/>
              </a:gdLst>
              <a:ahLst/>
              <a:cxnLst>
                <a:cxn ang="T8">
                  <a:pos x="T0" y="T1"/>
                </a:cxn>
                <a:cxn ang="T9">
                  <a:pos x="T2" y="T3"/>
                </a:cxn>
                <a:cxn ang="T10">
                  <a:pos x="T4" y="T5"/>
                </a:cxn>
                <a:cxn ang="T11">
                  <a:pos x="T6" y="T7"/>
                </a:cxn>
              </a:cxnLst>
              <a:rect l="T12" t="T13" r="T14" b="T15"/>
              <a:pathLst>
                <a:path w="27" h="10">
                  <a:moveTo>
                    <a:pt x="27" y="0"/>
                  </a:moveTo>
                  <a:lnTo>
                    <a:pt x="18" y="10"/>
                  </a:lnTo>
                  <a:lnTo>
                    <a:pt x="4" y="9"/>
                  </a:lnTo>
                  <a:lnTo>
                    <a:pt x="0" y="3"/>
                  </a:lnTo>
                </a:path>
              </a:pathLst>
            </a:custGeom>
            <a:noFill/>
            <a:ln w="21590">
              <a:solidFill>
                <a:schemeClr val="accent1"/>
              </a:solidFill>
              <a:round/>
              <a:headEnd/>
              <a:tailEnd/>
            </a:ln>
          </p:spPr>
          <p:txBody>
            <a:bodyPr/>
            <a:lstStyle/>
            <a:p>
              <a:endParaRPr lang="ru-RU"/>
            </a:p>
          </p:txBody>
        </p:sp>
        <p:sp>
          <p:nvSpPr>
            <p:cNvPr id="25894" name="Line 112"/>
            <p:cNvSpPr>
              <a:spLocks noChangeAspect="1" noChangeShapeType="1"/>
            </p:cNvSpPr>
            <p:nvPr/>
          </p:nvSpPr>
          <p:spPr bwMode="auto">
            <a:xfrm flipH="1" flipV="1">
              <a:off x="4715" y="143"/>
              <a:ext cx="46" cy="76"/>
            </a:xfrm>
            <a:prstGeom prst="line">
              <a:avLst/>
            </a:prstGeom>
            <a:noFill/>
            <a:ln w="21590">
              <a:solidFill>
                <a:schemeClr val="accent1"/>
              </a:solidFill>
              <a:round/>
              <a:headEnd/>
              <a:tailEnd/>
            </a:ln>
          </p:spPr>
          <p:txBody>
            <a:bodyPr/>
            <a:lstStyle/>
            <a:p>
              <a:endParaRPr lang="ru-RU"/>
            </a:p>
          </p:txBody>
        </p:sp>
        <p:sp>
          <p:nvSpPr>
            <p:cNvPr id="25895" name="Line 113"/>
            <p:cNvSpPr>
              <a:spLocks noChangeAspect="1" noChangeShapeType="1"/>
            </p:cNvSpPr>
            <p:nvPr/>
          </p:nvSpPr>
          <p:spPr bwMode="auto">
            <a:xfrm flipH="1">
              <a:off x="4668" y="143"/>
              <a:ext cx="47" cy="76"/>
            </a:xfrm>
            <a:prstGeom prst="line">
              <a:avLst/>
            </a:prstGeom>
            <a:noFill/>
            <a:ln w="21590">
              <a:solidFill>
                <a:schemeClr val="accent1"/>
              </a:solidFill>
              <a:round/>
              <a:headEnd/>
              <a:tailEnd/>
            </a:ln>
          </p:spPr>
          <p:txBody>
            <a:bodyPr/>
            <a:lstStyle/>
            <a:p>
              <a:endParaRPr lang="ru-RU"/>
            </a:p>
          </p:txBody>
        </p:sp>
        <p:sp>
          <p:nvSpPr>
            <p:cNvPr id="25896" name="Freeform 114"/>
            <p:cNvSpPr>
              <a:spLocks noChangeAspect="1"/>
            </p:cNvSpPr>
            <p:nvPr/>
          </p:nvSpPr>
          <p:spPr bwMode="auto">
            <a:xfrm>
              <a:off x="4643" y="217"/>
              <a:ext cx="25" cy="9"/>
            </a:xfrm>
            <a:custGeom>
              <a:avLst/>
              <a:gdLst>
                <a:gd name="T0" fmla="*/ 16 w 27"/>
                <a:gd name="T1" fmla="*/ 3 h 10"/>
                <a:gd name="T2" fmla="*/ 9 w 27"/>
                <a:gd name="T3" fmla="*/ 5 h 10"/>
                <a:gd name="T4" fmla="*/ 3 w 27"/>
                <a:gd name="T5" fmla="*/ 5 h 10"/>
                <a:gd name="T6" fmla="*/ 0 w 27"/>
                <a:gd name="T7" fmla="*/ 0 h 10"/>
                <a:gd name="T8" fmla="*/ 0 60000 65536"/>
                <a:gd name="T9" fmla="*/ 0 60000 65536"/>
                <a:gd name="T10" fmla="*/ 0 60000 65536"/>
                <a:gd name="T11" fmla="*/ 0 60000 65536"/>
                <a:gd name="T12" fmla="*/ 0 w 27"/>
                <a:gd name="T13" fmla="*/ 0 h 10"/>
                <a:gd name="T14" fmla="*/ 27 w 27"/>
                <a:gd name="T15" fmla="*/ 10 h 10"/>
              </a:gdLst>
              <a:ahLst/>
              <a:cxnLst>
                <a:cxn ang="T8">
                  <a:pos x="T0" y="T1"/>
                </a:cxn>
                <a:cxn ang="T9">
                  <a:pos x="T2" y="T3"/>
                </a:cxn>
                <a:cxn ang="T10">
                  <a:pos x="T4" y="T5"/>
                </a:cxn>
                <a:cxn ang="T11">
                  <a:pos x="T6" y="T7"/>
                </a:cxn>
              </a:cxnLst>
              <a:rect l="T12" t="T13" r="T14" b="T15"/>
              <a:pathLst>
                <a:path w="27" h="10">
                  <a:moveTo>
                    <a:pt x="27" y="3"/>
                  </a:moveTo>
                  <a:lnTo>
                    <a:pt x="16" y="10"/>
                  </a:lnTo>
                  <a:lnTo>
                    <a:pt x="3" y="7"/>
                  </a:lnTo>
                  <a:lnTo>
                    <a:pt x="0" y="0"/>
                  </a:lnTo>
                </a:path>
              </a:pathLst>
            </a:custGeom>
            <a:noFill/>
            <a:ln w="21590">
              <a:solidFill>
                <a:schemeClr val="accent1"/>
              </a:solidFill>
              <a:round/>
              <a:headEnd/>
              <a:tailEnd/>
            </a:ln>
          </p:spPr>
          <p:txBody>
            <a:bodyPr/>
            <a:lstStyle/>
            <a:p>
              <a:endParaRPr lang="ru-RU"/>
            </a:p>
          </p:txBody>
        </p:sp>
        <p:sp>
          <p:nvSpPr>
            <p:cNvPr id="25897" name="Freeform 115"/>
            <p:cNvSpPr>
              <a:spLocks noChangeAspect="1"/>
            </p:cNvSpPr>
            <p:nvPr/>
          </p:nvSpPr>
          <p:spPr bwMode="auto">
            <a:xfrm>
              <a:off x="4372" y="119"/>
              <a:ext cx="271" cy="98"/>
            </a:xfrm>
            <a:custGeom>
              <a:avLst/>
              <a:gdLst>
                <a:gd name="T0" fmla="*/ 180 w 290"/>
                <a:gd name="T1" fmla="*/ 64 h 105"/>
                <a:gd name="T2" fmla="*/ 168 w 290"/>
                <a:gd name="T3" fmla="*/ 43 h 105"/>
                <a:gd name="T4" fmla="*/ 154 w 290"/>
                <a:gd name="T5" fmla="*/ 24 h 105"/>
                <a:gd name="T6" fmla="*/ 134 w 290"/>
                <a:gd name="T7" fmla="*/ 10 h 105"/>
                <a:gd name="T8" fmla="*/ 109 w 290"/>
                <a:gd name="T9" fmla="*/ 4 h 105"/>
                <a:gd name="T10" fmla="*/ 86 w 290"/>
                <a:gd name="T11" fmla="*/ 0 h 105"/>
                <a:gd name="T12" fmla="*/ 61 w 290"/>
                <a:gd name="T13" fmla="*/ 7 h 105"/>
                <a:gd name="T14" fmla="*/ 38 w 290"/>
                <a:gd name="T15" fmla="*/ 16 h 105"/>
                <a:gd name="T16" fmla="*/ 19 w 290"/>
                <a:gd name="T17" fmla="*/ 31 h 105"/>
                <a:gd name="T18" fmla="*/ 7 w 290"/>
                <a:gd name="T19" fmla="*/ 51 h 105"/>
                <a:gd name="T20" fmla="*/ 0 w 290"/>
                <a:gd name="T21" fmla="*/ 64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0"/>
                <a:gd name="T34" fmla="*/ 0 h 105"/>
                <a:gd name="T35" fmla="*/ 290 w 290"/>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0" h="105">
                  <a:moveTo>
                    <a:pt x="290" y="105"/>
                  </a:moveTo>
                  <a:lnTo>
                    <a:pt x="273" y="69"/>
                  </a:lnTo>
                  <a:lnTo>
                    <a:pt x="247" y="39"/>
                  </a:lnTo>
                  <a:lnTo>
                    <a:pt x="214" y="17"/>
                  </a:lnTo>
                  <a:lnTo>
                    <a:pt x="176" y="4"/>
                  </a:lnTo>
                  <a:lnTo>
                    <a:pt x="137" y="0"/>
                  </a:lnTo>
                  <a:lnTo>
                    <a:pt x="98" y="8"/>
                  </a:lnTo>
                  <a:lnTo>
                    <a:pt x="62" y="24"/>
                  </a:lnTo>
                  <a:lnTo>
                    <a:pt x="31" y="50"/>
                  </a:lnTo>
                  <a:lnTo>
                    <a:pt x="8" y="82"/>
                  </a:lnTo>
                  <a:lnTo>
                    <a:pt x="0" y="104"/>
                  </a:lnTo>
                </a:path>
              </a:pathLst>
            </a:custGeom>
            <a:noFill/>
            <a:ln w="21590">
              <a:solidFill>
                <a:schemeClr val="accent1"/>
              </a:solidFill>
              <a:round/>
              <a:headEnd/>
              <a:tailEnd/>
            </a:ln>
          </p:spPr>
          <p:txBody>
            <a:bodyPr/>
            <a:lstStyle/>
            <a:p>
              <a:endParaRPr lang="ru-RU"/>
            </a:p>
          </p:txBody>
        </p:sp>
        <p:sp>
          <p:nvSpPr>
            <p:cNvPr id="25898" name="Freeform 116"/>
            <p:cNvSpPr>
              <a:spLocks noChangeAspect="1"/>
            </p:cNvSpPr>
            <p:nvPr/>
          </p:nvSpPr>
          <p:spPr bwMode="auto">
            <a:xfrm>
              <a:off x="4346" y="216"/>
              <a:ext cx="26" cy="8"/>
            </a:xfrm>
            <a:custGeom>
              <a:avLst/>
              <a:gdLst>
                <a:gd name="T0" fmla="*/ 20 w 27"/>
                <a:gd name="T1" fmla="*/ 0 h 9"/>
                <a:gd name="T2" fmla="*/ 13 w 27"/>
                <a:gd name="T3" fmla="*/ 4 h 9"/>
                <a:gd name="T4" fmla="*/ 4 w 27"/>
                <a:gd name="T5" fmla="*/ 4 h 9"/>
                <a:gd name="T6" fmla="*/ 0 w 27"/>
                <a:gd name="T7" fmla="*/ 1 h 9"/>
                <a:gd name="T8" fmla="*/ 0 60000 65536"/>
                <a:gd name="T9" fmla="*/ 0 60000 65536"/>
                <a:gd name="T10" fmla="*/ 0 60000 65536"/>
                <a:gd name="T11" fmla="*/ 0 60000 65536"/>
                <a:gd name="T12" fmla="*/ 0 w 27"/>
                <a:gd name="T13" fmla="*/ 0 h 9"/>
                <a:gd name="T14" fmla="*/ 27 w 27"/>
                <a:gd name="T15" fmla="*/ 9 h 9"/>
              </a:gdLst>
              <a:ahLst/>
              <a:cxnLst>
                <a:cxn ang="T8">
                  <a:pos x="T0" y="T1"/>
                </a:cxn>
                <a:cxn ang="T9">
                  <a:pos x="T2" y="T3"/>
                </a:cxn>
                <a:cxn ang="T10">
                  <a:pos x="T4" y="T5"/>
                </a:cxn>
                <a:cxn ang="T11">
                  <a:pos x="T6" y="T7"/>
                </a:cxn>
              </a:cxnLst>
              <a:rect l="T12" t="T13" r="T14" b="T15"/>
              <a:pathLst>
                <a:path w="27" h="9">
                  <a:moveTo>
                    <a:pt x="27" y="0"/>
                  </a:moveTo>
                  <a:lnTo>
                    <a:pt x="18" y="9"/>
                  </a:lnTo>
                  <a:lnTo>
                    <a:pt x="4" y="9"/>
                  </a:lnTo>
                  <a:lnTo>
                    <a:pt x="0" y="1"/>
                  </a:lnTo>
                </a:path>
              </a:pathLst>
            </a:custGeom>
            <a:noFill/>
            <a:ln w="21590">
              <a:solidFill>
                <a:schemeClr val="accent1"/>
              </a:solidFill>
              <a:round/>
              <a:headEnd/>
              <a:tailEnd/>
            </a:ln>
          </p:spPr>
          <p:txBody>
            <a:bodyPr/>
            <a:lstStyle/>
            <a:p>
              <a:endParaRPr lang="ru-RU"/>
            </a:p>
          </p:txBody>
        </p:sp>
        <p:sp>
          <p:nvSpPr>
            <p:cNvPr id="25899" name="Freeform 117"/>
            <p:cNvSpPr>
              <a:spLocks noChangeAspect="1"/>
            </p:cNvSpPr>
            <p:nvPr/>
          </p:nvSpPr>
          <p:spPr bwMode="auto">
            <a:xfrm>
              <a:off x="4010" y="39"/>
              <a:ext cx="336" cy="178"/>
            </a:xfrm>
            <a:custGeom>
              <a:avLst/>
              <a:gdLst>
                <a:gd name="T0" fmla="*/ 222 w 360"/>
                <a:gd name="T1" fmla="*/ 113 h 192"/>
                <a:gd name="T2" fmla="*/ 203 w 360"/>
                <a:gd name="T3" fmla="*/ 83 h 192"/>
                <a:gd name="T4" fmla="*/ 178 w 360"/>
                <a:gd name="T5" fmla="*/ 57 h 192"/>
                <a:gd name="T6" fmla="*/ 151 w 360"/>
                <a:gd name="T7" fmla="*/ 35 h 192"/>
                <a:gd name="T8" fmla="*/ 119 w 360"/>
                <a:gd name="T9" fmla="*/ 18 h 192"/>
                <a:gd name="T10" fmla="*/ 85 w 360"/>
                <a:gd name="T11" fmla="*/ 6 h 192"/>
                <a:gd name="T12" fmla="*/ 48 w 360"/>
                <a:gd name="T13" fmla="*/ 0 h 192"/>
                <a:gd name="T14" fmla="*/ 11 w 360"/>
                <a:gd name="T15" fmla="*/ 0 h 192"/>
                <a:gd name="T16" fmla="*/ 0 w 360"/>
                <a:gd name="T17" fmla="*/ 2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0"/>
                <a:gd name="T28" fmla="*/ 0 h 192"/>
                <a:gd name="T29" fmla="*/ 360 w 360"/>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0" h="192">
                  <a:moveTo>
                    <a:pt x="360" y="192"/>
                  </a:moveTo>
                  <a:lnTo>
                    <a:pt x="329" y="141"/>
                  </a:lnTo>
                  <a:lnTo>
                    <a:pt x="290" y="97"/>
                  </a:lnTo>
                  <a:lnTo>
                    <a:pt x="244" y="59"/>
                  </a:lnTo>
                  <a:lnTo>
                    <a:pt x="192" y="30"/>
                  </a:lnTo>
                  <a:lnTo>
                    <a:pt x="136" y="10"/>
                  </a:lnTo>
                  <a:lnTo>
                    <a:pt x="78" y="0"/>
                  </a:lnTo>
                  <a:lnTo>
                    <a:pt x="18" y="0"/>
                  </a:lnTo>
                  <a:lnTo>
                    <a:pt x="0" y="2"/>
                  </a:lnTo>
                </a:path>
              </a:pathLst>
            </a:custGeom>
            <a:noFill/>
            <a:ln w="21590">
              <a:solidFill>
                <a:schemeClr val="accent1"/>
              </a:solidFill>
              <a:round/>
              <a:headEnd/>
              <a:tailEnd/>
            </a:ln>
          </p:spPr>
          <p:txBody>
            <a:bodyPr/>
            <a:lstStyle/>
            <a:p>
              <a:endParaRPr lang="ru-RU"/>
            </a:p>
          </p:txBody>
        </p:sp>
        <p:sp>
          <p:nvSpPr>
            <p:cNvPr id="25900" name="Line 118"/>
            <p:cNvSpPr>
              <a:spLocks noChangeAspect="1" noChangeShapeType="1"/>
            </p:cNvSpPr>
            <p:nvPr/>
          </p:nvSpPr>
          <p:spPr bwMode="auto">
            <a:xfrm flipH="1">
              <a:off x="2618" y="41"/>
              <a:ext cx="1392" cy="204"/>
            </a:xfrm>
            <a:prstGeom prst="line">
              <a:avLst/>
            </a:prstGeom>
            <a:noFill/>
            <a:ln w="21590">
              <a:solidFill>
                <a:schemeClr val="accent1"/>
              </a:solidFill>
              <a:round/>
              <a:headEnd/>
              <a:tailEnd/>
            </a:ln>
          </p:spPr>
          <p:txBody>
            <a:bodyPr/>
            <a:lstStyle/>
            <a:p>
              <a:endParaRPr lang="ru-RU"/>
            </a:p>
          </p:txBody>
        </p:sp>
        <p:sp>
          <p:nvSpPr>
            <p:cNvPr id="25901" name="Freeform 119"/>
            <p:cNvSpPr>
              <a:spLocks noChangeAspect="1"/>
            </p:cNvSpPr>
            <p:nvPr/>
          </p:nvSpPr>
          <p:spPr bwMode="auto">
            <a:xfrm>
              <a:off x="2478" y="229"/>
              <a:ext cx="140" cy="19"/>
            </a:xfrm>
            <a:custGeom>
              <a:avLst/>
              <a:gdLst>
                <a:gd name="T0" fmla="*/ 97 w 149"/>
                <a:gd name="T1" fmla="*/ 9 h 21"/>
                <a:gd name="T2" fmla="*/ 61 w 149"/>
                <a:gd name="T3" fmla="*/ 11 h 21"/>
                <a:gd name="T4" fmla="*/ 26 w 149"/>
                <a:gd name="T5" fmla="*/ 6 h 21"/>
                <a:gd name="T6" fmla="*/ 0 w 149"/>
                <a:gd name="T7" fmla="*/ 0 h 21"/>
                <a:gd name="T8" fmla="*/ 0 60000 65536"/>
                <a:gd name="T9" fmla="*/ 0 60000 65536"/>
                <a:gd name="T10" fmla="*/ 0 60000 65536"/>
                <a:gd name="T11" fmla="*/ 0 60000 65536"/>
                <a:gd name="T12" fmla="*/ 0 w 149"/>
                <a:gd name="T13" fmla="*/ 0 h 21"/>
                <a:gd name="T14" fmla="*/ 149 w 149"/>
                <a:gd name="T15" fmla="*/ 21 h 21"/>
              </a:gdLst>
              <a:ahLst/>
              <a:cxnLst>
                <a:cxn ang="T8">
                  <a:pos x="T0" y="T1"/>
                </a:cxn>
                <a:cxn ang="T9">
                  <a:pos x="T2" y="T3"/>
                </a:cxn>
                <a:cxn ang="T10">
                  <a:pos x="T4" y="T5"/>
                </a:cxn>
                <a:cxn ang="T11">
                  <a:pos x="T6" y="T7"/>
                </a:cxn>
              </a:cxnLst>
              <a:rect l="T12" t="T13" r="T14" b="T15"/>
              <a:pathLst>
                <a:path w="149" h="21">
                  <a:moveTo>
                    <a:pt x="149" y="18"/>
                  </a:moveTo>
                  <a:lnTo>
                    <a:pt x="94" y="21"/>
                  </a:lnTo>
                  <a:lnTo>
                    <a:pt x="40" y="13"/>
                  </a:lnTo>
                  <a:lnTo>
                    <a:pt x="0" y="0"/>
                  </a:lnTo>
                </a:path>
              </a:pathLst>
            </a:custGeom>
            <a:noFill/>
            <a:ln w="21590">
              <a:solidFill>
                <a:schemeClr val="accent1"/>
              </a:solidFill>
              <a:round/>
              <a:headEnd/>
              <a:tailEnd/>
            </a:ln>
          </p:spPr>
          <p:txBody>
            <a:bodyPr/>
            <a:lstStyle/>
            <a:p>
              <a:endParaRPr lang="ru-RU"/>
            </a:p>
          </p:txBody>
        </p:sp>
        <p:sp>
          <p:nvSpPr>
            <p:cNvPr id="25902" name="Line 120"/>
            <p:cNvSpPr>
              <a:spLocks noChangeAspect="1" noChangeShapeType="1"/>
            </p:cNvSpPr>
            <p:nvPr/>
          </p:nvSpPr>
          <p:spPr bwMode="auto">
            <a:xfrm flipH="1" flipV="1">
              <a:off x="2292" y="157"/>
              <a:ext cx="186" cy="72"/>
            </a:xfrm>
            <a:prstGeom prst="line">
              <a:avLst/>
            </a:prstGeom>
            <a:noFill/>
            <a:ln w="21590">
              <a:solidFill>
                <a:schemeClr val="accent1"/>
              </a:solidFill>
              <a:round/>
              <a:headEnd/>
              <a:tailEnd/>
            </a:ln>
          </p:spPr>
          <p:txBody>
            <a:bodyPr/>
            <a:lstStyle/>
            <a:p>
              <a:endParaRPr lang="ru-RU"/>
            </a:p>
          </p:txBody>
        </p:sp>
        <p:sp>
          <p:nvSpPr>
            <p:cNvPr id="25903" name="Freeform 121"/>
            <p:cNvSpPr>
              <a:spLocks noChangeAspect="1"/>
            </p:cNvSpPr>
            <p:nvPr/>
          </p:nvSpPr>
          <p:spPr bwMode="auto">
            <a:xfrm>
              <a:off x="2194" y="152"/>
              <a:ext cx="98" cy="55"/>
            </a:xfrm>
            <a:custGeom>
              <a:avLst/>
              <a:gdLst>
                <a:gd name="T0" fmla="*/ 64 w 105"/>
                <a:gd name="T1" fmla="*/ 6 h 60"/>
                <a:gd name="T2" fmla="*/ 48 w 105"/>
                <a:gd name="T3" fmla="*/ 0 h 60"/>
                <a:gd name="T4" fmla="*/ 31 w 105"/>
                <a:gd name="T5" fmla="*/ 5 h 60"/>
                <a:gd name="T6" fmla="*/ 16 w 105"/>
                <a:gd name="T7" fmla="*/ 11 h 60"/>
                <a:gd name="T8" fmla="*/ 6 w 105"/>
                <a:gd name="T9" fmla="*/ 24 h 60"/>
                <a:gd name="T10" fmla="*/ 0 w 105"/>
                <a:gd name="T11" fmla="*/ 33 h 60"/>
                <a:gd name="T12" fmla="*/ 0 60000 65536"/>
                <a:gd name="T13" fmla="*/ 0 60000 65536"/>
                <a:gd name="T14" fmla="*/ 0 60000 65536"/>
                <a:gd name="T15" fmla="*/ 0 60000 65536"/>
                <a:gd name="T16" fmla="*/ 0 60000 65536"/>
                <a:gd name="T17" fmla="*/ 0 60000 65536"/>
                <a:gd name="T18" fmla="*/ 0 w 105"/>
                <a:gd name="T19" fmla="*/ 0 h 60"/>
                <a:gd name="T20" fmla="*/ 105 w 10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05" h="60">
                  <a:moveTo>
                    <a:pt x="105" y="6"/>
                  </a:moveTo>
                  <a:lnTo>
                    <a:pt x="77" y="0"/>
                  </a:lnTo>
                  <a:lnTo>
                    <a:pt x="49" y="5"/>
                  </a:lnTo>
                  <a:lnTo>
                    <a:pt x="24" y="19"/>
                  </a:lnTo>
                  <a:lnTo>
                    <a:pt x="6" y="42"/>
                  </a:lnTo>
                  <a:lnTo>
                    <a:pt x="0" y="60"/>
                  </a:lnTo>
                </a:path>
              </a:pathLst>
            </a:custGeom>
            <a:noFill/>
            <a:ln w="21590">
              <a:solidFill>
                <a:schemeClr val="accent1"/>
              </a:solidFill>
              <a:round/>
              <a:headEnd/>
              <a:tailEnd/>
            </a:ln>
          </p:spPr>
          <p:txBody>
            <a:bodyPr/>
            <a:lstStyle/>
            <a:p>
              <a:endParaRPr lang="ru-RU"/>
            </a:p>
          </p:txBody>
        </p:sp>
        <p:sp>
          <p:nvSpPr>
            <p:cNvPr id="25904" name="Freeform 122"/>
            <p:cNvSpPr>
              <a:spLocks noChangeAspect="1"/>
            </p:cNvSpPr>
            <p:nvPr/>
          </p:nvSpPr>
          <p:spPr bwMode="auto">
            <a:xfrm>
              <a:off x="2169" y="207"/>
              <a:ext cx="25" cy="11"/>
            </a:xfrm>
            <a:custGeom>
              <a:avLst/>
              <a:gdLst>
                <a:gd name="T0" fmla="*/ 16 w 27"/>
                <a:gd name="T1" fmla="*/ 0 h 11"/>
                <a:gd name="T2" fmla="*/ 12 w 27"/>
                <a:gd name="T3" fmla="*/ 10 h 11"/>
                <a:gd name="T4" fmla="*/ 5 w 27"/>
                <a:gd name="T5" fmla="*/ 11 h 11"/>
                <a:gd name="T6" fmla="*/ 0 w 27"/>
                <a:gd name="T7" fmla="*/ 5 h 11"/>
                <a:gd name="T8" fmla="*/ 0 60000 65536"/>
                <a:gd name="T9" fmla="*/ 0 60000 65536"/>
                <a:gd name="T10" fmla="*/ 0 60000 65536"/>
                <a:gd name="T11" fmla="*/ 0 60000 65536"/>
                <a:gd name="T12" fmla="*/ 0 w 27"/>
                <a:gd name="T13" fmla="*/ 0 h 11"/>
                <a:gd name="T14" fmla="*/ 27 w 27"/>
                <a:gd name="T15" fmla="*/ 11 h 11"/>
              </a:gdLst>
              <a:ahLst/>
              <a:cxnLst>
                <a:cxn ang="T8">
                  <a:pos x="T0" y="T1"/>
                </a:cxn>
                <a:cxn ang="T9">
                  <a:pos x="T2" y="T3"/>
                </a:cxn>
                <a:cxn ang="T10">
                  <a:pos x="T4" y="T5"/>
                </a:cxn>
                <a:cxn ang="T11">
                  <a:pos x="T6" y="T7"/>
                </a:cxn>
              </a:cxnLst>
              <a:rect l="T12" t="T13" r="T14" b="T15"/>
              <a:pathLst>
                <a:path w="27" h="11">
                  <a:moveTo>
                    <a:pt x="27" y="0"/>
                  </a:moveTo>
                  <a:lnTo>
                    <a:pt x="19" y="10"/>
                  </a:lnTo>
                  <a:lnTo>
                    <a:pt x="5" y="11"/>
                  </a:lnTo>
                  <a:lnTo>
                    <a:pt x="0" y="5"/>
                  </a:lnTo>
                </a:path>
              </a:pathLst>
            </a:custGeom>
            <a:noFill/>
            <a:ln w="21590">
              <a:solidFill>
                <a:schemeClr val="accent1"/>
              </a:solidFill>
              <a:round/>
              <a:headEnd/>
              <a:tailEnd/>
            </a:ln>
          </p:spPr>
          <p:txBody>
            <a:bodyPr/>
            <a:lstStyle/>
            <a:p>
              <a:endParaRPr lang="ru-RU"/>
            </a:p>
          </p:txBody>
        </p:sp>
        <p:sp>
          <p:nvSpPr>
            <p:cNvPr id="25905" name="Freeform 123"/>
            <p:cNvSpPr>
              <a:spLocks noChangeAspect="1"/>
            </p:cNvSpPr>
            <p:nvPr/>
          </p:nvSpPr>
          <p:spPr bwMode="auto">
            <a:xfrm>
              <a:off x="1989" y="166"/>
              <a:ext cx="180" cy="53"/>
            </a:xfrm>
            <a:custGeom>
              <a:avLst/>
              <a:gdLst>
                <a:gd name="T0" fmla="*/ 118 w 193"/>
                <a:gd name="T1" fmla="*/ 27 h 58"/>
                <a:gd name="T2" fmla="*/ 104 w 193"/>
                <a:gd name="T3" fmla="*/ 13 h 58"/>
                <a:gd name="T4" fmla="*/ 86 w 193"/>
                <a:gd name="T5" fmla="*/ 5 h 58"/>
                <a:gd name="T6" fmla="*/ 65 w 193"/>
                <a:gd name="T7" fmla="*/ 0 h 58"/>
                <a:gd name="T8" fmla="*/ 44 w 193"/>
                <a:gd name="T9" fmla="*/ 3 h 58"/>
                <a:gd name="T10" fmla="*/ 25 w 193"/>
                <a:gd name="T11" fmla="*/ 9 h 58"/>
                <a:gd name="T12" fmla="*/ 7 w 193"/>
                <a:gd name="T13" fmla="*/ 20 h 58"/>
                <a:gd name="T14" fmla="*/ 0 w 193"/>
                <a:gd name="T15" fmla="*/ 31 h 58"/>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58"/>
                <a:gd name="T26" fmla="*/ 193 w 193"/>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58">
                  <a:moveTo>
                    <a:pt x="193" y="50"/>
                  </a:moveTo>
                  <a:lnTo>
                    <a:pt x="170" y="24"/>
                  </a:lnTo>
                  <a:lnTo>
                    <a:pt x="140" y="7"/>
                  </a:lnTo>
                  <a:lnTo>
                    <a:pt x="106" y="0"/>
                  </a:lnTo>
                  <a:lnTo>
                    <a:pt x="72" y="3"/>
                  </a:lnTo>
                  <a:lnTo>
                    <a:pt x="40" y="16"/>
                  </a:lnTo>
                  <a:lnTo>
                    <a:pt x="13" y="37"/>
                  </a:lnTo>
                  <a:lnTo>
                    <a:pt x="0" y="58"/>
                  </a:lnTo>
                </a:path>
              </a:pathLst>
            </a:custGeom>
            <a:noFill/>
            <a:ln w="21590">
              <a:solidFill>
                <a:schemeClr val="accent1"/>
              </a:solidFill>
              <a:round/>
              <a:headEnd/>
              <a:tailEnd/>
            </a:ln>
          </p:spPr>
          <p:txBody>
            <a:bodyPr/>
            <a:lstStyle/>
            <a:p>
              <a:endParaRPr lang="ru-RU"/>
            </a:p>
          </p:txBody>
        </p:sp>
        <p:sp>
          <p:nvSpPr>
            <p:cNvPr id="25906" name="Freeform 124"/>
            <p:cNvSpPr>
              <a:spLocks noChangeAspect="1"/>
            </p:cNvSpPr>
            <p:nvPr/>
          </p:nvSpPr>
          <p:spPr bwMode="auto">
            <a:xfrm>
              <a:off x="1966" y="219"/>
              <a:ext cx="23" cy="8"/>
            </a:xfrm>
            <a:custGeom>
              <a:avLst/>
              <a:gdLst>
                <a:gd name="T0" fmla="*/ 17 w 24"/>
                <a:gd name="T1" fmla="*/ 0 h 8"/>
                <a:gd name="T2" fmla="*/ 12 w 24"/>
                <a:gd name="T3" fmla="*/ 8 h 8"/>
                <a:gd name="T4" fmla="*/ 0 w 24"/>
                <a:gd name="T5" fmla="*/ 4 h 8"/>
                <a:gd name="T6" fmla="*/ 2 w 24"/>
                <a:gd name="T7" fmla="*/ 4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24" y="0"/>
                  </a:moveTo>
                  <a:lnTo>
                    <a:pt x="13" y="8"/>
                  </a:lnTo>
                  <a:lnTo>
                    <a:pt x="0" y="4"/>
                  </a:lnTo>
                  <a:lnTo>
                    <a:pt x="2" y="4"/>
                  </a:lnTo>
                </a:path>
              </a:pathLst>
            </a:custGeom>
            <a:noFill/>
            <a:ln w="21590">
              <a:solidFill>
                <a:schemeClr val="accent1"/>
              </a:solidFill>
              <a:round/>
              <a:headEnd/>
              <a:tailEnd/>
            </a:ln>
          </p:spPr>
          <p:txBody>
            <a:bodyPr/>
            <a:lstStyle/>
            <a:p>
              <a:endParaRPr lang="ru-RU"/>
            </a:p>
          </p:txBody>
        </p:sp>
        <p:sp>
          <p:nvSpPr>
            <p:cNvPr id="25907" name="Line 125"/>
            <p:cNvSpPr>
              <a:spLocks noChangeAspect="1" noChangeShapeType="1"/>
            </p:cNvSpPr>
            <p:nvPr/>
          </p:nvSpPr>
          <p:spPr bwMode="auto">
            <a:xfrm flipH="1" flipV="1">
              <a:off x="1910" y="180"/>
              <a:ext cx="58" cy="43"/>
            </a:xfrm>
            <a:prstGeom prst="line">
              <a:avLst/>
            </a:prstGeom>
            <a:noFill/>
            <a:ln w="21590">
              <a:solidFill>
                <a:schemeClr val="accent1"/>
              </a:solidFill>
              <a:round/>
              <a:headEnd/>
              <a:tailEnd/>
            </a:ln>
          </p:spPr>
          <p:txBody>
            <a:bodyPr/>
            <a:lstStyle/>
            <a:p>
              <a:endParaRPr lang="ru-RU"/>
            </a:p>
          </p:txBody>
        </p:sp>
        <p:sp>
          <p:nvSpPr>
            <p:cNvPr id="25908" name="Line 126"/>
            <p:cNvSpPr>
              <a:spLocks noChangeAspect="1" noChangeShapeType="1"/>
            </p:cNvSpPr>
            <p:nvPr/>
          </p:nvSpPr>
          <p:spPr bwMode="auto">
            <a:xfrm flipH="1">
              <a:off x="1853" y="180"/>
              <a:ext cx="57" cy="43"/>
            </a:xfrm>
            <a:prstGeom prst="line">
              <a:avLst/>
            </a:prstGeom>
            <a:noFill/>
            <a:ln w="21590">
              <a:solidFill>
                <a:schemeClr val="accent1"/>
              </a:solidFill>
              <a:round/>
              <a:headEnd/>
              <a:tailEnd/>
            </a:ln>
          </p:spPr>
          <p:txBody>
            <a:bodyPr/>
            <a:lstStyle/>
            <a:p>
              <a:endParaRPr lang="ru-RU"/>
            </a:p>
          </p:txBody>
        </p:sp>
        <p:sp>
          <p:nvSpPr>
            <p:cNvPr id="25909" name="Freeform 127"/>
            <p:cNvSpPr>
              <a:spLocks noChangeAspect="1"/>
            </p:cNvSpPr>
            <p:nvPr/>
          </p:nvSpPr>
          <p:spPr bwMode="auto">
            <a:xfrm>
              <a:off x="1831" y="219"/>
              <a:ext cx="22" cy="7"/>
            </a:xfrm>
            <a:custGeom>
              <a:avLst/>
              <a:gdLst>
                <a:gd name="T0" fmla="*/ 14 w 24"/>
                <a:gd name="T1" fmla="*/ 4 h 8"/>
                <a:gd name="T2" fmla="*/ 6 w 24"/>
                <a:gd name="T3" fmla="*/ 4 h 8"/>
                <a:gd name="T4" fmla="*/ 0 w 24"/>
                <a:gd name="T5" fmla="*/ 0 h 8"/>
                <a:gd name="T6" fmla="*/ 2 w 24"/>
                <a:gd name="T7" fmla="*/ 1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24" y="5"/>
                  </a:moveTo>
                  <a:lnTo>
                    <a:pt x="11" y="8"/>
                  </a:lnTo>
                  <a:lnTo>
                    <a:pt x="0" y="0"/>
                  </a:lnTo>
                  <a:lnTo>
                    <a:pt x="2" y="1"/>
                  </a:lnTo>
                </a:path>
              </a:pathLst>
            </a:custGeom>
            <a:noFill/>
            <a:ln w="21590">
              <a:solidFill>
                <a:schemeClr val="accent1"/>
              </a:solidFill>
              <a:round/>
              <a:headEnd/>
              <a:tailEnd/>
            </a:ln>
          </p:spPr>
          <p:txBody>
            <a:bodyPr/>
            <a:lstStyle/>
            <a:p>
              <a:endParaRPr lang="ru-RU"/>
            </a:p>
          </p:txBody>
        </p:sp>
        <p:sp>
          <p:nvSpPr>
            <p:cNvPr id="25910" name="Freeform 128"/>
            <p:cNvSpPr>
              <a:spLocks noChangeAspect="1"/>
            </p:cNvSpPr>
            <p:nvPr/>
          </p:nvSpPr>
          <p:spPr bwMode="auto">
            <a:xfrm>
              <a:off x="1649" y="167"/>
              <a:ext cx="184" cy="52"/>
            </a:xfrm>
            <a:custGeom>
              <a:avLst/>
              <a:gdLst>
                <a:gd name="T0" fmla="*/ 126 w 196"/>
                <a:gd name="T1" fmla="*/ 30 h 57"/>
                <a:gd name="T2" fmla="*/ 113 w 196"/>
                <a:gd name="T3" fmla="*/ 16 h 57"/>
                <a:gd name="T4" fmla="*/ 95 w 196"/>
                <a:gd name="T5" fmla="*/ 5 h 57"/>
                <a:gd name="T6" fmla="*/ 73 w 196"/>
                <a:gd name="T7" fmla="*/ 0 h 57"/>
                <a:gd name="T8" fmla="*/ 51 w 196"/>
                <a:gd name="T9" fmla="*/ 0 h 57"/>
                <a:gd name="T10" fmla="*/ 30 w 196"/>
                <a:gd name="T11" fmla="*/ 5 h 57"/>
                <a:gd name="T12" fmla="*/ 11 w 196"/>
                <a:gd name="T13" fmla="*/ 15 h 57"/>
                <a:gd name="T14" fmla="*/ 0 w 196"/>
                <a:gd name="T15" fmla="*/ 27 h 57"/>
                <a:gd name="T16" fmla="*/ 0 60000 65536"/>
                <a:gd name="T17" fmla="*/ 0 60000 65536"/>
                <a:gd name="T18" fmla="*/ 0 60000 65536"/>
                <a:gd name="T19" fmla="*/ 0 60000 65536"/>
                <a:gd name="T20" fmla="*/ 0 60000 65536"/>
                <a:gd name="T21" fmla="*/ 0 60000 65536"/>
                <a:gd name="T22" fmla="*/ 0 60000 65536"/>
                <a:gd name="T23" fmla="*/ 0 60000 65536"/>
                <a:gd name="T24" fmla="*/ 0 w 196"/>
                <a:gd name="T25" fmla="*/ 0 h 57"/>
                <a:gd name="T26" fmla="*/ 196 w 196"/>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6" h="57">
                  <a:moveTo>
                    <a:pt x="196" y="57"/>
                  </a:moveTo>
                  <a:lnTo>
                    <a:pt x="175" y="30"/>
                  </a:lnTo>
                  <a:lnTo>
                    <a:pt x="147" y="10"/>
                  </a:lnTo>
                  <a:lnTo>
                    <a:pt x="114" y="0"/>
                  </a:lnTo>
                  <a:lnTo>
                    <a:pt x="79" y="0"/>
                  </a:lnTo>
                  <a:lnTo>
                    <a:pt x="46" y="10"/>
                  </a:lnTo>
                  <a:lnTo>
                    <a:pt x="18" y="29"/>
                  </a:lnTo>
                  <a:lnTo>
                    <a:pt x="0" y="52"/>
                  </a:lnTo>
                </a:path>
              </a:pathLst>
            </a:custGeom>
            <a:noFill/>
            <a:ln w="21590">
              <a:solidFill>
                <a:schemeClr val="accent1"/>
              </a:solidFill>
              <a:round/>
              <a:headEnd/>
              <a:tailEnd/>
            </a:ln>
          </p:spPr>
          <p:txBody>
            <a:bodyPr/>
            <a:lstStyle/>
            <a:p>
              <a:endParaRPr lang="ru-RU"/>
            </a:p>
          </p:txBody>
        </p:sp>
        <p:sp>
          <p:nvSpPr>
            <p:cNvPr id="25911" name="Freeform 129"/>
            <p:cNvSpPr>
              <a:spLocks noChangeAspect="1"/>
            </p:cNvSpPr>
            <p:nvPr/>
          </p:nvSpPr>
          <p:spPr bwMode="auto">
            <a:xfrm>
              <a:off x="1625" y="213"/>
              <a:ext cx="24" cy="9"/>
            </a:xfrm>
            <a:custGeom>
              <a:avLst/>
              <a:gdLst>
                <a:gd name="T0" fmla="*/ 15 w 26"/>
                <a:gd name="T1" fmla="*/ 2 h 10"/>
                <a:gd name="T2" fmla="*/ 8 w 26"/>
                <a:gd name="T3" fmla="*/ 5 h 10"/>
                <a:gd name="T4" fmla="*/ 2 w 26"/>
                <a:gd name="T5" fmla="*/ 5 h 10"/>
                <a:gd name="T6" fmla="*/ 0 w 26"/>
                <a:gd name="T7" fmla="*/ 0 h 10"/>
                <a:gd name="T8" fmla="*/ 0 60000 65536"/>
                <a:gd name="T9" fmla="*/ 0 60000 65536"/>
                <a:gd name="T10" fmla="*/ 0 60000 65536"/>
                <a:gd name="T11" fmla="*/ 0 60000 65536"/>
                <a:gd name="T12" fmla="*/ 0 w 26"/>
                <a:gd name="T13" fmla="*/ 0 h 10"/>
                <a:gd name="T14" fmla="*/ 26 w 26"/>
                <a:gd name="T15" fmla="*/ 10 h 10"/>
              </a:gdLst>
              <a:ahLst/>
              <a:cxnLst>
                <a:cxn ang="T8">
                  <a:pos x="T0" y="T1"/>
                </a:cxn>
                <a:cxn ang="T9">
                  <a:pos x="T2" y="T3"/>
                </a:cxn>
                <a:cxn ang="T10">
                  <a:pos x="T4" y="T5"/>
                </a:cxn>
                <a:cxn ang="T11">
                  <a:pos x="T6" y="T7"/>
                </a:cxn>
              </a:cxnLst>
              <a:rect l="T12" t="T13" r="T14" b="T15"/>
              <a:pathLst>
                <a:path w="26" h="10">
                  <a:moveTo>
                    <a:pt x="26" y="2"/>
                  </a:moveTo>
                  <a:lnTo>
                    <a:pt x="15" y="10"/>
                  </a:lnTo>
                  <a:lnTo>
                    <a:pt x="2" y="6"/>
                  </a:lnTo>
                  <a:lnTo>
                    <a:pt x="0" y="0"/>
                  </a:lnTo>
                </a:path>
              </a:pathLst>
            </a:custGeom>
            <a:noFill/>
            <a:ln w="21590">
              <a:solidFill>
                <a:schemeClr val="accent1"/>
              </a:solidFill>
              <a:round/>
              <a:headEnd/>
              <a:tailEnd/>
            </a:ln>
          </p:spPr>
          <p:txBody>
            <a:bodyPr/>
            <a:lstStyle/>
            <a:p>
              <a:endParaRPr lang="ru-RU"/>
            </a:p>
          </p:txBody>
        </p:sp>
        <p:sp>
          <p:nvSpPr>
            <p:cNvPr id="25912" name="Freeform 130"/>
            <p:cNvSpPr>
              <a:spLocks noChangeAspect="1"/>
            </p:cNvSpPr>
            <p:nvPr/>
          </p:nvSpPr>
          <p:spPr bwMode="auto">
            <a:xfrm>
              <a:off x="1430" y="74"/>
              <a:ext cx="195" cy="139"/>
            </a:xfrm>
            <a:custGeom>
              <a:avLst/>
              <a:gdLst>
                <a:gd name="T0" fmla="*/ 129 w 209"/>
                <a:gd name="T1" fmla="*/ 88 h 150"/>
                <a:gd name="T2" fmla="*/ 115 w 209"/>
                <a:gd name="T3" fmla="*/ 62 h 150"/>
                <a:gd name="T4" fmla="*/ 96 w 209"/>
                <a:gd name="T5" fmla="*/ 40 h 150"/>
                <a:gd name="T6" fmla="*/ 72 w 209"/>
                <a:gd name="T7" fmla="*/ 22 h 150"/>
                <a:gd name="T8" fmla="*/ 45 w 209"/>
                <a:gd name="T9" fmla="*/ 8 h 150"/>
                <a:gd name="T10" fmla="*/ 16 w 209"/>
                <a:gd name="T11" fmla="*/ 3 h 150"/>
                <a:gd name="T12" fmla="*/ 0 w 209"/>
                <a:gd name="T13" fmla="*/ 0 h 150"/>
                <a:gd name="T14" fmla="*/ 0 60000 65536"/>
                <a:gd name="T15" fmla="*/ 0 60000 65536"/>
                <a:gd name="T16" fmla="*/ 0 60000 65536"/>
                <a:gd name="T17" fmla="*/ 0 60000 65536"/>
                <a:gd name="T18" fmla="*/ 0 60000 65536"/>
                <a:gd name="T19" fmla="*/ 0 60000 65536"/>
                <a:gd name="T20" fmla="*/ 0 60000 65536"/>
                <a:gd name="T21" fmla="*/ 0 w 209"/>
                <a:gd name="T22" fmla="*/ 0 h 150"/>
                <a:gd name="T23" fmla="*/ 209 w 209"/>
                <a:gd name="T24" fmla="*/ 150 h 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9" h="150">
                  <a:moveTo>
                    <a:pt x="209" y="150"/>
                  </a:moveTo>
                  <a:lnTo>
                    <a:pt x="186" y="106"/>
                  </a:lnTo>
                  <a:lnTo>
                    <a:pt x="155" y="68"/>
                  </a:lnTo>
                  <a:lnTo>
                    <a:pt x="117" y="38"/>
                  </a:lnTo>
                  <a:lnTo>
                    <a:pt x="73" y="15"/>
                  </a:lnTo>
                  <a:lnTo>
                    <a:pt x="25" y="3"/>
                  </a:lnTo>
                  <a:lnTo>
                    <a:pt x="0" y="0"/>
                  </a:lnTo>
                </a:path>
              </a:pathLst>
            </a:custGeom>
            <a:noFill/>
            <a:ln w="21590">
              <a:solidFill>
                <a:schemeClr val="accent1"/>
              </a:solidFill>
              <a:round/>
              <a:headEnd/>
              <a:tailEnd/>
            </a:ln>
          </p:spPr>
          <p:txBody>
            <a:bodyPr/>
            <a:lstStyle/>
            <a:p>
              <a:endParaRPr lang="ru-RU"/>
            </a:p>
          </p:txBody>
        </p:sp>
        <p:sp>
          <p:nvSpPr>
            <p:cNvPr id="25913" name="Line 131"/>
            <p:cNvSpPr>
              <a:spLocks noChangeAspect="1" noChangeShapeType="1"/>
            </p:cNvSpPr>
            <p:nvPr/>
          </p:nvSpPr>
          <p:spPr bwMode="auto">
            <a:xfrm flipH="1">
              <a:off x="1407" y="74"/>
              <a:ext cx="23" cy="1"/>
            </a:xfrm>
            <a:prstGeom prst="line">
              <a:avLst/>
            </a:prstGeom>
            <a:noFill/>
            <a:ln w="21590">
              <a:solidFill>
                <a:schemeClr val="accent1"/>
              </a:solidFill>
              <a:round/>
              <a:headEnd/>
              <a:tailEnd/>
            </a:ln>
          </p:spPr>
          <p:txBody>
            <a:bodyPr/>
            <a:lstStyle/>
            <a:p>
              <a:endParaRPr lang="ru-RU"/>
            </a:p>
          </p:txBody>
        </p:sp>
        <p:sp>
          <p:nvSpPr>
            <p:cNvPr id="25914" name="Freeform 132"/>
            <p:cNvSpPr>
              <a:spLocks noChangeAspect="1"/>
            </p:cNvSpPr>
            <p:nvPr/>
          </p:nvSpPr>
          <p:spPr bwMode="auto">
            <a:xfrm>
              <a:off x="1371" y="45"/>
              <a:ext cx="36" cy="29"/>
            </a:xfrm>
            <a:custGeom>
              <a:avLst/>
              <a:gdLst>
                <a:gd name="T0" fmla="*/ 22 w 39"/>
                <a:gd name="T1" fmla="*/ 20 h 31"/>
                <a:gd name="T2" fmla="*/ 12 w 39"/>
                <a:gd name="T3" fmla="*/ 17 h 31"/>
                <a:gd name="T4" fmla="*/ 4 w 39"/>
                <a:gd name="T5" fmla="*/ 7 h 31"/>
                <a:gd name="T6" fmla="*/ 0 w 39"/>
                <a:gd name="T7" fmla="*/ 0 h 31"/>
                <a:gd name="T8" fmla="*/ 0 60000 65536"/>
                <a:gd name="T9" fmla="*/ 0 60000 65536"/>
                <a:gd name="T10" fmla="*/ 0 60000 65536"/>
                <a:gd name="T11" fmla="*/ 0 60000 65536"/>
                <a:gd name="T12" fmla="*/ 0 w 39"/>
                <a:gd name="T13" fmla="*/ 0 h 31"/>
                <a:gd name="T14" fmla="*/ 39 w 39"/>
                <a:gd name="T15" fmla="*/ 31 h 31"/>
              </a:gdLst>
              <a:ahLst/>
              <a:cxnLst>
                <a:cxn ang="T8">
                  <a:pos x="T0" y="T1"/>
                </a:cxn>
                <a:cxn ang="T9">
                  <a:pos x="T2" y="T3"/>
                </a:cxn>
                <a:cxn ang="T10">
                  <a:pos x="T4" y="T5"/>
                </a:cxn>
                <a:cxn ang="T11">
                  <a:pos x="T6" y="T7"/>
                </a:cxn>
              </a:cxnLst>
              <a:rect l="T12" t="T13" r="T14" b="T15"/>
              <a:pathLst>
                <a:path w="39" h="31">
                  <a:moveTo>
                    <a:pt x="39" y="31"/>
                  </a:moveTo>
                  <a:lnTo>
                    <a:pt x="19" y="26"/>
                  </a:lnTo>
                  <a:lnTo>
                    <a:pt x="4" y="12"/>
                  </a:lnTo>
                  <a:lnTo>
                    <a:pt x="0" y="0"/>
                  </a:lnTo>
                </a:path>
              </a:pathLst>
            </a:custGeom>
            <a:noFill/>
            <a:ln w="21590">
              <a:solidFill>
                <a:schemeClr val="accent1"/>
              </a:solidFill>
              <a:round/>
              <a:headEnd/>
              <a:tailEnd/>
            </a:ln>
          </p:spPr>
          <p:txBody>
            <a:bodyPr/>
            <a:lstStyle/>
            <a:p>
              <a:endParaRPr lang="ru-RU"/>
            </a:p>
          </p:txBody>
        </p:sp>
        <p:sp>
          <p:nvSpPr>
            <p:cNvPr id="25915" name="Freeform 133"/>
            <p:cNvSpPr>
              <a:spLocks noChangeAspect="1"/>
            </p:cNvSpPr>
            <p:nvPr/>
          </p:nvSpPr>
          <p:spPr bwMode="auto">
            <a:xfrm>
              <a:off x="1362" y="37"/>
              <a:ext cx="9" cy="8"/>
            </a:xfrm>
            <a:custGeom>
              <a:avLst/>
              <a:gdLst>
                <a:gd name="T0" fmla="*/ 5 w 10"/>
                <a:gd name="T1" fmla="*/ 4 h 9"/>
                <a:gd name="T2" fmla="*/ 2 w 10"/>
                <a:gd name="T3" fmla="*/ 0 h 9"/>
                <a:gd name="T4" fmla="*/ 0 w 10"/>
                <a:gd name="T5" fmla="*/ 1 h 9"/>
                <a:gd name="T6" fmla="*/ 0 60000 65536"/>
                <a:gd name="T7" fmla="*/ 0 60000 65536"/>
                <a:gd name="T8" fmla="*/ 0 60000 65536"/>
                <a:gd name="T9" fmla="*/ 0 w 10"/>
                <a:gd name="T10" fmla="*/ 0 h 9"/>
                <a:gd name="T11" fmla="*/ 10 w 10"/>
                <a:gd name="T12" fmla="*/ 9 h 9"/>
              </a:gdLst>
              <a:ahLst/>
              <a:cxnLst>
                <a:cxn ang="T6">
                  <a:pos x="T0" y="T1"/>
                </a:cxn>
                <a:cxn ang="T7">
                  <a:pos x="T2" y="T3"/>
                </a:cxn>
                <a:cxn ang="T8">
                  <a:pos x="T4" y="T5"/>
                </a:cxn>
              </a:cxnLst>
              <a:rect l="T9" t="T10" r="T11" b="T12"/>
              <a:pathLst>
                <a:path w="10" h="9">
                  <a:moveTo>
                    <a:pt x="10" y="9"/>
                  </a:moveTo>
                  <a:lnTo>
                    <a:pt x="2" y="0"/>
                  </a:lnTo>
                  <a:lnTo>
                    <a:pt x="0" y="1"/>
                  </a:lnTo>
                </a:path>
              </a:pathLst>
            </a:custGeom>
            <a:noFill/>
            <a:ln w="21590">
              <a:solidFill>
                <a:schemeClr val="accent1"/>
              </a:solidFill>
              <a:round/>
              <a:headEnd/>
              <a:tailEnd/>
            </a:ln>
          </p:spPr>
          <p:txBody>
            <a:bodyPr/>
            <a:lstStyle/>
            <a:p>
              <a:endParaRPr lang="ru-RU"/>
            </a:p>
          </p:txBody>
        </p:sp>
        <p:sp>
          <p:nvSpPr>
            <p:cNvPr id="25916" name="Line 134"/>
            <p:cNvSpPr>
              <a:spLocks noChangeAspect="1" noChangeShapeType="1"/>
            </p:cNvSpPr>
            <p:nvPr/>
          </p:nvSpPr>
          <p:spPr bwMode="auto">
            <a:xfrm flipH="1">
              <a:off x="863" y="38"/>
              <a:ext cx="499" cy="1"/>
            </a:xfrm>
            <a:prstGeom prst="line">
              <a:avLst/>
            </a:prstGeom>
            <a:noFill/>
            <a:ln w="21590">
              <a:solidFill>
                <a:schemeClr val="accent1"/>
              </a:solidFill>
              <a:round/>
              <a:headEnd/>
              <a:tailEnd/>
            </a:ln>
          </p:spPr>
          <p:txBody>
            <a:bodyPr/>
            <a:lstStyle/>
            <a:p>
              <a:endParaRPr lang="ru-RU"/>
            </a:p>
          </p:txBody>
        </p:sp>
        <p:sp>
          <p:nvSpPr>
            <p:cNvPr id="25917" name="Line 135"/>
            <p:cNvSpPr>
              <a:spLocks noChangeAspect="1" noChangeShapeType="1"/>
            </p:cNvSpPr>
            <p:nvPr/>
          </p:nvSpPr>
          <p:spPr bwMode="auto">
            <a:xfrm>
              <a:off x="863" y="38"/>
              <a:ext cx="1" cy="187"/>
            </a:xfrm>
            <a:prstGeom prst="line">
              <a:avLst/>
            </a:prstGeom>
            <a:noFill/>
            <a:ln w="21590">
              <a:solidFill>
                <a:schemeClr val="accent1"/>
              </a:solidFill>
              <a:round/>
              <a:headEnd/>
              <a:tailEnd/>
            </a:ln>
          </p:spPr>
          <p:txBody>
            <a:bodyPr/>
            <a:lstStyle/>
            <a:p>
              <a:endParaRPr lang="ru-RU"/>
            </a:p>
          </p:txBody>
        </p:sp>
        <p:sp>
          <p:nvSpPr>
            <p:cNvPr id="25918" name="Line 136"/>
            <p:cNvSpPr>
              <a:spLocks noChangeAspect="1" noChangeShapeType="1"/>
            </p:cNvSpPr>
            <p:nvPr/>
          </p:nvSpPr>
          <p:spPr bwMode="auto">
            <a:xfrm flipH="1">
              <a:off x="494" y="225"/>
              <a:ext cx="369" cy="1"/>
            </a:xfrm>
            <a:prstGeom prst="line">
              <a:avLst/>
            </a:prstGeom>
            <a:noFill/>
            <a:ln w="21590">
              <a:solidFill>
                <a:schemeClr val="accent1"/>
              </a:solidFill>
              <a:round/>
              <a:headEnd/>
              <a:tailEnd/>
            </a:ln>
          </p:spPr>
          <p:txBody>
            <a:bodyPr/>
            <a:lstStyle/>
            <a:p>
              <a:endParaRPr lang="ru-RU"/>
            </a:p>
          </p:txBody>
        </p:sp>
        <p:sp>
          <p:nvSpPr>
            <p:cNvPr id="25919" name="Line 137"/>
            <p:cNvSpPr>
              <a:spLocks noChangeAspect="1" noChangeShapeType="1"/>
            </p:cNvSpPr>
            <p:nvPr/>
          </p:nvSpPr>
          <p:spPr bwMode="auto">
            <a:xfrm>
              <a:off x="494" y="225"/>
              <a:ext cx="1" cy="160"/>
            </a:xfrm>
            <a:prstGeom prst="line">
              <a:avLst/>
            </a:prstGeom>
            <a:noFill/>
            <a:ln w="21590">
              <a:solidFill>
                <a:schemeClr val="accent1"/>
              </a:solidFill>
              <a:round/>
              <a:headEnd/>
              <a:tailEnd/>
            </a:ln>
          </p:spPr>
          <p:txBody>
            <a:bodyPr/>
            <a:lstStyle/>
            <a:p>
              <a:endParaRPr lang="ru-RU"/>
            </a:p>
          </p:txBody>
        </p:sp>
        <p:sp>
          <p:nvSpPr>
            <p:cNvPr id="25920" name="Line 138"/>
            <p:cNvSpPr>
              <a:spLocks noChangeAspect="1" noChangeShapeType="1"/>
            </p:cNvSpPr>
            <p:nvPr/>
          </p:nvSpPr>
          <p:spPr bwMode="auto">
            <a:xfrm>
              <a:off x="8935" y="385"/>
              <a:ext cx="1" cy="160"/>
            </a:xfrm>
            <a:prstGeom prst="line">
              <a:avLst/>
            </a:prstGeom>
            <a:noFill/>
            <a:ln w="21590">
              <a:solidFill>
                <a:schemeClr val="accent1"/>
              </a:solidFill>
              <a:round/>
              <a:headEnd/>
              <a:tailEnd/>
            </a:ln>
          </p:spPr>
          <p:txBody>
            <a:bodyPr/>
            <a:lstStyle/>
            <a:p>
              <a:endParaRPr lang="ru-RU"/>
            </a:p>
          </p:txBody>
        </p:sp>
        <p:sp>
          <p:nvSpPr>
            <p:cNvPr id="25921" name="Line 139"/>
            <p:cNvSpPr>
              <a:spLocks noChangeAspect="1" noChangeShapeType="1"/>
            </p:cNvSpPr>
            <p:nvPr/>
          </p:nvSpPr>
          <p:spPr bwMode="auto">
            <a:xfrm flipH="1">
              <a:off x="8566" y="545"/>
              <a:ext cx="369" cy="1"/>
            </a:xfrm>
            <a:prstGeom prst="line">
              <a:avLst/>
            </a:prstGeom>
            <a:noFill/>
            <a:ln w="21590">
              <a:solidFill>
                <a:schemeClr val="accent1"/>
              </a:solidFill>
              <a:round/>
              <a:headEnd/>
              <a:tailEnd/>
            </a:ln>
          </p:spPr>
          <p:txBody>
            <a:bodyPr/>
            <a:lstStyle/>
            <a:p>
              <a:endParaRPr lang="ru-RU"/>
            </a:p>
          </p:txBody>
        </p:sp>
        <p:sp>
          <p:nvSpPr>
            <p:cNvPr id="25922" name="Line 140"/>
            <p:cNvSpPr>
              <a:spLocks noChangeAspect="1" noChangeShapeType="1"/>
            </p:cNvSpPr>
            <p:nvPr/>
          </p:nvSpPr>
          <p:spPr bwMode="auto">
            <a:xfrm>
              <a:off x="8566" y="545"/>
              <a:ext cx="1" cy="188"/>
            </a:xfrm>
            <a:prstGeom prst="line">
              <a:avLst/>
            </a:prstGeom>
            <a:noFill/>
            <a:ln w="21590">
              <a:solidFill>
                <a:schemeClr val="accent1"/>
              </a:solidFill>
              <a:round/>
              <a:headEnd/>
              <a:tailEnd/>
            </a:ln>
          </p:spPr>
          <p:txBody>
            <a:bodyPr/>
            <a:lstStyle/>
            <a:p>
              <a:endParaRPr lang="ru-RU"/>
            </a:p>
          </p:txBody>
        </p:sp>
        <p:sp>
          <p:nvSpPr>
            <p:cNvPr id="25923" name="Line 141"/>
            <p:cNvSpPr>
              <a:spLocks noChangeAspect="1" noChangeShapeType="1"/>
            </p:cNvSpPr>
            <p:nvPr/>
          </p:nvSpPr>
          <p:spPr bwMode="auto">
            <a:xfrm flipH="1">
              <a:off x="8068" y="733"/>
              <a:ext cx="498" cy="1"/>
            </a:xfrm>
            <a:prstGeom prst="line">
              <a:avLst/>
            </a:prstGeom>
            <a:noFill/>
            <a:ln w="21590">
              <a:solidFill>
                <a:schemeClr val="accent1"/>
              </a:solidFill>
              <a:round/>
              <a:headEnd/>
              <a:tailEnd/>
            </a:ln>
          </p:spPr>
          <p:txBody>
            <a:bodyPr/>
            <a:lstStyle/>
            <a:p>
              <a:endParaRPr lang="ru-RU"/>
            </a:p>
          </p:txBody>
        </p:sp>
        <p:sp>
          <p:nvSpPr>
            <p:cNvPr id="25924" name="Freeform 142"/>
            <p:cNvSpPr>
              <a:spLocks noChangeAspect="1"/>
            </p:cNvSpPr>
            <p:nvPr/>
          </p:nvSpPr>
          <p:spPr bwMode="auto">
            <a:xfrm>
              <a:off x="8058" y="725"/>
              <a:ext cx="10" cy="8"/>
            </a:xfrm>
            <a:custGeom>
              <a:avLst/>
              <a:gdLst>
                <a:gd name="T0" fmla="*/ 10 w 10"/>
                <a:gd name="T1" fmla="*/ 8 h 8"/>
                <a:gd name="T2" fmla="*/ 0 w 10"/>
                <a:gd name="T3" fmla="*/ 3 h 8"/>
                <a:gd name="T4" fmla="*/ 0 w 10"/>
                <a:gd name="T5" fmla="*/ 0 h 8"/>
                <a:gd name="T6" fmla="*/ 0 60000 65536"/>
                <a:gd name="T7" fmla="*/ 0 60000 65536"/>
                <a:gd name="T8" fmla="*/ 0 60000 65536"/>
                <a:gd name="T9" fmla="*/ 0 w 10"/>
                <a:gd name="T10" fmla="*/ 0 h 8"/>
                <a:gd name="T11" fmla="*/ 10 w 10"/>
                <a:gd name="T12" fmla="*/ 8 h 8"/>
              </a:gdLst>
              <a:ahLst/>
              <a:cxnLst>
                <a:cxn ang="T6">
                  <a:pos x="T0" y="T1"/>
                </a:cxn>
                <a:cxn ang="T7">
                  <a:pos x="T2" y="T3"/>
                </a:cxn>
                <a:cxn ang="T8">
                  <a:pos x="T4" y="T5"/>
                </a:cxn>
              </a:cxnLst>
              <a:rect l="T9" t="T10" r="T11" b="T12"/>
              <a:pathLst>
                <a:path w="10" h="8">
                  <a:moveTo>
                    <a:pt x="10" y="8"/>
                  </a:moveTo>
                  <a:lnTo>
                    <a:pt x="0" y="3"/>
                  </a:lnTo>
                  <a:lnTo>
                    <a:pt x="0" y="0"/>
                  </a:lnTo>
                </a:path>
              </a:pathLst>
            </a:custGeom>
            <a:noFill/>
            <a:ln w="21590">
              <a:solidFill>
                <a:schemeClr val="accent1"/>
              </a:solidFill>
              <a:round/>
              <a:headEnd/>
              <a:tailEnd/>
            </a:ln>
          </p:spPr>
          <p:txBody>
            <a:bodyPr/>
            <a:lstStyle/>
            <a:p>
              <a:endParaRPr lang="ru-RU"/>
            </a:p>
          </p:txBody>
        </p:sp>
        <p:sp>
          <p:nvSpPr>
            <p:cNvPr id="25925" name="Freeform 143"/>
            <p:cNvSpPr>
              <a:spLocks noChangeAspect="1"/>
            </p:cNvSpPr>
            <p:nvPr/>
          </p:nvSpPr>
          <p:spPr bwMode="auto">
            <a:xfrm>
              <a:off x="8022" y="695"/>
              <a:ext cx="36" cy="30"/>
            </a:xfrm>
            <a:custGeom>
              <a:avLst/>
              <a:gdLst>
                <a:gd name="T0" fmla="*/ 22 w 39"/>
                <a:gd name="T1" fmla="*/ 20 h 32"/>
                <a:gd name="T2" fmla="*/ 17 w 39"/>
                <a:gd name="T3" fmla="*/ 8 h 32"/>
                <a:gd name="T4" fmla="*/ 6 w 39"/>
                <a:gd name="T5" fmla="*/ 2 h 32"/>
                <a:gd name="T6" fmla="*/ 0 w 39"/>
                <a:gd name="T7" fmla="*/ 0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39" y="32"/>
                  </a:moveTo>
                  <a:lnTo>
                    <a:pt x="30" y="14"/>
                  </a:lnTo>
                  <a:lnTo>
                    <a:pt x="12" y="2"/>
                  </a:lnTo>
                  <a:lnTo>
                    <a:pt x="0" y="0"/>
                  </a:lnTo>
                </a:path>
              </a:pathLst>
            </a:custGeom>
            <a:noFill/>
            <a:ln w="21590">
              <a:solidFill>
                <a:schemeClr val="accent1"/>
              </a:solidFill>
              <a:round/>
              <a:headEnd/>
              <a:tailEnd/>
            </a:ln>
          </p:spPr>
          <p:txBody>
            <a:bodyPr/>
            <a:lstStyle/>
            <a:p>
              <a:endParaRPr lang="ru-RU"/>
            </a:p>
          </p:txBody>
        </p:sp>
        <p:sp>
          <p:nvSpPr>
            <p:cNvPr id="25926" name="Line 144"/>
            <p:cNvSpPr>
              <a:spLocks noChangeAspect="1" noChangeShapeType="1"/>
            </p:cNvSpPr>
            <p:nvPr/>
          </p:nvSpPr>
          <p:spPr bwMode="auto">
            <a:xfrm flipH="1">
              <a:off x="7999" y="695"/>
              <a:ext cx="23" cy="1"/>
            </a:xfrm>
            <a:prstGeom prst="line">
              <a:avLst/>
            </a:prstGeom>
            <a:noFill/>
            <a:ln w="21590">
              <a:solidFill>
                <a:schemeClr val="accent1"/>
              </a:solidFill>
              <a:round/>
              <a:headEnd/>
              <a:tailEnd/>
            </a:ln>
          </p:spPr>
          <p:txBody>
            <a:bodyPr/>
            <a:lstStyle/>
            <a:p>
              <a:endParaRPr lang="ru-RU"/>
            </a:p>
          </p:txBody>
        </p:sp>
        <p:sp>
          <p:nvSpPr>
            <p:cNvPr id="25927" name="Freeform 145"/>
            <p:cNvSpPr>
              <a:spLocks noChangeAspect="1"/>
            </p:cNvSpPr>
            <p:nvPr/>
          </p:nvSpPr>
          <p:spPr bwMode="auto">
            <a:xfrm>
              <a:off x="7804" y="557"/>
              <a:ext cx="195" cy="138"/>
            </a:xfrm>
            <a:custGeom>
              <a:avLst/>
              <a:gdLst>
                <a:gd name="T0" fmla="*/ 129 w 209"/>
                <a:gd name="T1" fmla="*/ 87 h 149"/>
                <a:gd name="T2" fmla="*/ 98 w 209"/>
                <a:gd name="T3" fmla="*/ 83 h 149"/>
                <a:gd name="T4" fmla="*/ 70 w 209"/>
                <a:gd name="T5" fmla="*/ 73 h 149"/>
                <a:gd name="T6" fmla="*/ 45 w 209"/>
                <a:gd name="T7" fmla="*/ 57 h 149"/>
                <a:gd name="T8" fmla="*/ 23 w 209"/>
                <a:gd name="T9" fmla="*/ 38 h 149"/>
                <a:gd name="T10" fmla="*/ 7 w 209"/>
                <a:gd name="T11" fmla="*/ 14 h 149"/>
                <a:gd name="T12" fmla="*/ 0 w 209"/>
                <a:gd name="T13" fmla="*/ 0 h 149"/>
                <a:gd name="T14" fmla="*/ 0 60000 65536"/>
                <a:gd name="T15" fmla="*/ 0 60000 65536"/>
                <a:gd name="T16" fmla="*/ 0 60000 65536"/>
                <a:gd name="T17" fmla="*/ 0 60000 65536"/>
                <a:gd name="T18" fmla="*/ 0 60000 65536"/>
                <a:gd name="T19" fmla="*/ 0 60000 65536"/>
                <a:gd name="T20" fmla="*/ 0 60000 65536"/>
                <a:gd name="T21" fmla="*/ 0 w 209"/>
                <a:gd name="T22" fmla="*/ 0 h 149"/>
                <a:gd name="T23" fmla="*/ 209 w 209"/>
                <a:gd name="T24" fmla="*/ 149 h 1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9" h="149">
                  <a:moveTo>
                    <a:pt x="209" y="149"/>
                  </a:moveTo>
                  <a:lnTo>
                    <a:pt x="160" y="142"/>
                  </a:lnTo>
                  <a:lnTo>
                    <a:pt x="114" y="125"/>
                  </a:lnTo>
                  <a:lnTo>
                    <a:pt x="73" y="98"/>
                  </a:lnTo>
                  <a:lnTo>
                    <a:pt x="38" y="64"/>
                  </a:lnTo>
                  <a:lnTo>
                    <a:pt x="10" y="23"/>
                  </a:lnTo>
                  <a:lnTo>
                    <a:pt x="0" y="0"/>
                  </a:lnTo>
                </a:path>
              </a:pathLst>
            </a:custGeom>
            <a:noFill/>
            <a:ln w="21590">
              <a:solidFill>
                <a:schemeClr val="accent1"/>
              </a:solidFill>
              <a:round/>
              <a:headEnd/>
              <a:tailEnd/>
            </a:ln>
          </p:spPr>
          <p:txBody>
            <a:bodyPr/>
            <a:lstStyle/>
            <a:p>
              <a:endParaRPr lang="ru-RU"/>
            </a:p>
          </p:txBody>
        </p:sp>
        <p:sp>
          <p:nvSpPr>
            <p:cNvPr id="25928" name="Freeform 146"/>
            <p:cNvSpPr>
              <a:spLocks noChangeAspect="1"/>
            </p:cNvSpPr>
            <p:nvPr/>
          </p:nvSpPr>
          <p:spPr bwMode="auto">
            <a:xfrm>
              <a:off x="7780" y="548"/>
              <a:ext cx="24" cy="9"/>
            </a:xfrm>
            <a:custGeom>
              <a:avLst/>
              <a:gdLst>
                <a:gd name="T0" fmla="*/ 15 w 26"/>
                <a:gd name="T1" fmla="*/ 5 h 10"/>
                <a:gd name="T2" fmla="*/ 10 w 26"/>
                <a:gd name="T3" fmla="*/ 0 h 10"/>
                <a:gd name="T4" fmla="*/ 3 w 26"/>
                <a:gd name="T5" fmla="*/ 2 h 10"/>
                <a:gd name="T6" fmla="*/ 0 w 26"/>
                <a:gd name="T7" fmla="*/ 5 h 10"/>
                <a:gd name="T8" fmla="*/ 0 60000 65536"/>
                <a:gd name="T9" fmla="*/ 0 60000 65536"/>
                <a:gd name="T10" fmla="*/ 0 60000 65536"/>
                <a:gd name="T11" fmla="*/ 0 60000 65536"/>
                <a:gd name="T12" fmla="*/ 0 w 26"/>
                <a:gd name="T13" fmla="*/ 0 h 10"/>
                <a:gd name="T14" fmla="*/ 26 w 26"/>
                <a:gd name="T15" fmla="*/ 10 h 10"/>
              </a:gdLst>
              <a:ahLst/>
              <a:cxnLst>
                <a:cxn ang="T8">
                  <a:pos x="T0" y="T1"/>
                </a:cxn>
                <a:cxn ang="T9">
                  <a:pos x="T2" y="T3"/>
                </a:cxn>
                <a:cxn ang="T10">
                  <a:pos x="T4" y="T5"/>
                </a:cxn>
                <a:cxn ang="T11">
                  <a:pos x="T6" y="T7"/>
                </a:cxn>
              </a:cxnLst>
              <a:rect l="T12" t="T13" r="T14" b="T15"/>
              <a:pathLst>
                <a:path w="26" h="10">
                  <a:moveTo>
                    <a:pt x="26" y="10"/>
                  </a:moveTo>
                  <a:lnTo>
                    <a:pt x="17" y="0"/>
                  </a:lnTo>
                  <a:lnTo>
                    <a:pt x="3" y="2"/>
                  </a:lnTo>
                  <a:lnTo>
                    <a:pt x="0" y="7"/>
                  </a:lnTo>
                </a:path>
              </a:pathLst>
            </a:custGeom>
            <a:noFill/>
            <a:ln w="21590">
              <a:solidFill>
                <a:schemeClr val="accent1"/>
              </a:solidFill>
              <a:round/>
              <a:headEnd/>
              <a:tailEnd/>
            </a:ln>
          </p:spPr>
          <p:txBody>
            <a:bodyPr/>
            <a:lstStyle/>
            <a:p>
              <a:endParaRPr lang="ru-RU"/>
            </a:p>
          </p:txBody>
        </p:sp>
        <p:sp>
          <p:nvSpPr>
            <p:cNvPr id="25929" name="Freeform 147"/>
            <p:cNvSpPr>
              <a:spLocks noChangeAspect="1"/>
            </p:cNvSpPr>
            <p:nvPr/>
          </p:nvSpPr>
          <p:spPr bwMode="auto">
            <a:xfrm>
              <a:off x="7597" y="551"/>
              <a:ext cx="183" cy="53"/>
            </a:xfrm>
            <a:custGeom>
              <a:avLst/>
              <a:gdLst>
                <a:gd name="T0" fmla="*/ 121 w 196"/>
                <a:gd name="T1" fmla="*/ 4 h 57"/>
                <a:gd name="T2" fmla="*/ 107 w 196"/>
                <a:gd name="T3" fmla="*/ 18 h 57"/>
                <a:gd name="T4" fmla="*/ 90 w 196"/>
                <a:gd name="T5" fmla="*/ 30 h 57"/>
                <a:gd name="T6" fmla="*/ 69 w 196"/>
                <a:gd name="T7" fmla="*/ 34 h 57"/>
                <a:gd name="T8" fmla="*/ 48 w 196"/>
                <a:gd name="T9" fmla="*/ 33 h 57"/>
                <a:gd name="T10" fmla="*/ 27 w 196"/>
                <a:gd name="T11" fmla="*/ 27 h 57"/>
                <a:gd name="T12" fmla="*/ 10 w 196"/>
                <a:gd name="T13" fmla="*/ 15 h 57"/>
                <a:gd name="T14" fmla="*/ 0 w 196"/>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196"/>
                <a:gd name="T25" fmla="*/ 0 h 57"/>
                <a:gd name="T26" fmla="*/ 196 w 196"/>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6" h="57">
                  <a:moveTo>
                    <a:pt x="196" y="4"/>
                  </a:moveTo>
                  <a:lnTo>
                    <a:pt x="174" y="30"/>
                  </a:lnTo>
                  <a:lnTo>
                    <a:pt x="145" y="49"/>
                  </a:lnTo>
                  <a:lnTo>
                    <a:pt x="111" y="57"/>
                  </a:lnTo>
                  <a:lnTo>
                    <a:pt x="77" y="56"/>
                  </a:lnTo>
                  <a:lnTo>
                    <a:pt x="44" y="44"/>
                  </a:lnTo>
                  <a:lnTo>
                    <a:pt x="17" y="24"/>
                  </a:lnTo>
                  <a:lnTo>
                    <a:pt x="0" y="0"/>
                  </a:lnTo>
                </a:path>
              </a:pathLst>
            </a:custGeom>
            <a:noFill/>
            <a:ln w="21590">
              <a:solidFill>
                <a:schemeClr val="accent1"/>
              </a:solidFill>
              <a:round/>
              <a:headEnd/>
              <a:tailEnd/>
            </a:ln>
          </p:spPr>
          <p:txBody>
            <a:bodyPr/>
            <a:lstStyle/>
            <a:p>
              <a:endParaRPr lang="ru-RU"/>
            </a:p>
          </p:txBody>
        </p:sp>
        <p:sp>
          <p:nvSpPr>
            <p:cNvPr id="25930" name="Freeform 148"/>
            <p:cNvSpPr>
              <a:spLocks noChangeAspect="1"/>
            </p:cNvSpPr>
            <p:nvPr/>
          </p:nvSpPr>
          <p:spPr bwMode="auto">
            <a:xfrm>
              <a:off x="7574" y="544"/>
              <a:ext cx="23" cy="7"/>
            </a:xfrm>
            <a:custGeom>
              <a:avLst/>
              <a:gdLst>
                <a:gd name="T0" fmla="*/ 17 w 24"/>
                <a:gd name="T1" fmla="*/ 4 h 8"/>
                <a:gd name="T2" fmla="*/ 12 w 24"/>
                <a:gd name="T3" fmla="*/ 0 h 8"/>
                <a:gd name="T4" fmla="*/ 0 w 24"/>
                <a:gd name="T5" fmla="*/ 3 h 8"/>
                <a:gd name="T6" fmla="*/ 2 w 24"/>
                <a:gd name="T7" fmla="*/ 4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24" y="8"/>
                  </a:moveTo>
                  <a:lnTo>
                    <a:pt x="13" y="0"/>
                  </a:lnTo>
                  <a:lnTo>
                    <a:pt x="0" y="3"/>
                  </a:lnTo>
                  <a:lnTo>
                    <a:pt x="2" y="4"/>
                  </a:lnTo>
                </a:path>
              </a:pathLst>
            </a:custGeom>
            <a:noFill/>
            <a:ln w="21590">
              <a:solidFill>
                <a:schemeClr val="accent1"/>
              </a:solidFill>
              <a:round/>
              <a:headEnd/>
              <a:tailEnd/>
            </a:ln>
          </p:spPr>
          <p:txBody>
            <a:bodyPr/>
            <a:lstStyle/>
            <a:p>
              <a:endParaRPr lang="ru-RU"/>
            </a:p>
          </p:txBody>
        </p:sp>
        <p:sp>
          <p:nvSpPr>
            <p:cNvPr id="25931" name="Line 149"/>
            <p:cNvSpPr>
              <a:spLocks noChangeAspect="1" noChangeShapeType="1"/>
            </p:cNvSpPr>
            <p:nvPr/>
          </p:nvSpPr>
          <p:spPr bwMode="auto">
            <a:xfrm flipH="1">
              <a:off x="7519" y="547"/>
              <a:ext cx="57" cy="44"/>
            </a:xfrm>
            <a:prstGeom prst="line">
              <a:avLst/>
            </a:prstGeom>
            <a:noFill/>
            <a:ln w="21590">
              <a:solidFill>
                <a:schemeClr val="accent1"/>
              </a:solidFill>
              <a:round/>
              <a:headEnd/>
              <a:tailEnd/>
            </a:ln>
          </p:spPr>
          <p:txBody>
            <a:bodyPr/>
            <a:lstStyle/>
            <a:p>
              <a:endParaRPr lang="ru-RU"/>
            </a:p>
          </p:txBody>
        </p:sp>
        <p:sp>
          <p:nvSpPr>
            <p:cNvPr id="25932" name="Line 150"/>
            <p:cNvSpPr>
              <a:spLocks noChangeAspect="1" noChangeShapeType="1"/>
            </p:cNvSpPr>
            <p:nvPr/>
          </p:nvSpPr>
          <p:spPr bwMode="auto">
            <a:xfrm flipH="1" flipV="1">
              <a:off x="7461" y="547"/>
              <a:ext cx="58" cy="44"/>
            </a:xfrm>
            <a:prstGeom prst="line">
              <a:avLst/>
            </a:prstGeom>
            <a:noFill/>
            <a:ln w="21590">
              <a:solidFill>
                <a:schemeClr val="accent1"/>
              </a:solidFill>
              <a:round/>
              <a:headEnd/>
              <a:tailEnd/>
            </a:ln>
          </p:spPr>
          <p:txBody>
            <a:bodyPr/>
            <a:lstStyle/>
            <a:p>
              <a:endParaRPr lang="ru-RU"/>
            </a:p>
          </p:txBody>
        </p:sp>
        <p:sp>
          <p:nvSpPr>
            <p:cNvPr id="25933" name="Freeform 151"/>
            <p:cNvSpPr>
              <a:spLocks noChangeAspect="1"/>
            </p:cNvSpPr>
            <p:nvPr/>
          </p:nvSpPr>
          <p:spPr bwMode="auto">
            <a:xfrm>
              <a:off x="7439" y="544"/>
              <a:ext cx="22" cy="8"/>
            </a:xfrm>
            <a:custGeom>
              <a:avLst/>
              <a:gdLst>
                <a:gd name="T0" fmla="*/ 14 w 24"/>
                <a:gd name="T1" fmla="*/ 4 h 9"/>
                <a:gd name="T2" fmla="*/ 6 w 24"/>
                <a:gd name="T3" fmla="*/ 0 h 9"/>
                <a:gd name="T4" fmla="*/ 0 w 24"/>
                <a:gd name="T5" fmla="*/ 4 h 9"/>
                <a:gd name="T6" fmla="*/ 2 w 24"/>
                <a:gd name="T7" fmla="*/ 4 h 9"/>
                <a:gd name="T8" fmla="*/ 0 60000 65536"/>
                <a:gd name="T9" fmla="*/ 0 60000 65536"/>
                <a:gd name="T10" fmla="*/ 0 60000 65536"/>
                <a:gd name="T11" fmla="*/ 0 60000 65536"/>
                <a:gd name="T12" fmla="*/ 0 w 24"/>
                <a:gd name="T13" fmla="*/ 0 h 9"/>
                <a:gd name="T14" fmla="*/ 24 w 24"/>
                <a:gd name="T15" fmla="*/ 9 h 9"/>
              </a:gdLst>
              <a:ahLst/>
              <a:cxnLst>
                <a:cxn ang="T8">
                  <a:pos x="T0" y="T1"/>
                </a:cxn>
                <a:cxn ang="T9">
                  <a:pos x="T2" y="T3"/>
                </a:cxn>
                <a:cxn ang="T10">
                  <a:pos x="T4" y="T5"/>
                </a:cxn>
                <a:cxn ang="T11">
                  <a:pos x="T6" y="T7"/>
                </a:cxn>
              </a:cxnLst>
              <a:rect l="T12" t="T13" r="T14" b="T15"/>
              <a:pathLst>
                <a:path w="24" h="9">
                  <a:moveTo>
                    <a:pt x="24" y="4"/>
                  </a:moveTo>
                  <a:lnTo>
                    <a:pt x="11" y="0"/>
                  </a:lnTo>
                  <a:lnTo>
                    <a:pt x="0" y="9"/>
                  </a:lnTo>
                  <a:lnTo>
                    <a:pt x="2" y="8"/>
                  </a:lnTo>
                </a:path>
              </a:pathLst>
            </a:custGeom>
            <a:noFill/>
            <a:ln w="21590">
              <a:solidFill>
                <a:schemeClr val="accent1"/>
              </a:solidFill>
              <a:round/>
              <a:headEnd/>
              <a:tailEnd/>
            </a:ln>
          </p:spPr>
          <p:txBody>
            <a:bodyPr/>
            <a:lstStyle/>
            <a:p>
              <a:endParaRPr lang="ru-RU"/>
            </a:p>
          </p:txBody>
        </p:sp>
        <p:sp>
          <p:nvSpPr>
            <p:cNvPr id="25934" name="Freeform 152"/>
            <p:cNvSpPr>
              <a:spLocks noChangeAspect="1"/>
            </p:cNvSpPr>
            <p:nvPr/>
          </p:nvSpPr>
          <p:spPr bwMode="auto">
            <a:xfrm>
              <a:off x="7260" y="551"/>
              <a:ext cx="180" cy="53"/>
            </a:xfrm>
            <a:custGeom>
              <a:avLst/>
              <a:gdLst>
                <a:gd name="T0" fmla="*/ 118 w 193"/>
                <a:gd name="T1" fmla="*/ 0 h 57"/>
                <a:gd name="T2" fmla="*/ 105 w 193"/>
                <a:gd name="T3" fmla="*/ 17 h 57"/>
                <a:gd name="T4" fmla="*/ 89 w 193"/>
                <a:gd name="T5" fmla="*/ 29 h 57"/>
                <a:gd name="T6" fmla="*/ 68 w 193"/>
                <a:gd name="T7" fmla="*/ 34 h 57"/>
                <a:gd name="T8" fmla="*/ 47 w 193"/>
                <a:gd name="T9" fmla="*/ 34 h 57"/>
                <a:gd name="T10" fmla="*/ 27 w 193"/>
                <a:gd name="T11" fmla="*/ 29 h 57"/>
                <a:gd name="T12" fmla="*/ 8 w 193"/>
                <a:gd name="T13" fmla="*/ 17 h 57"/>
                <a:gd name="T14" fmla="*/ 0 w 193"/>
                <a:gd name="T15" fmla="*/ 7 h 57"/>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57"/>
                <a:gd name="T26" fmla="*/ 193 w 193"/>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57">
                  <a:moveTo>
                    <a:pt x="193" y="0"/>
                  </a:moveTo>
                  <a:lnTo>
                    <a:pt x="172" y="27"/>
                  </a:lnTo>
                  <a:lnTo>
                    <a:pt x="144" y="47"/>
                  </a:lnTo>
                  <a:lnTo>
                    <a:pt x="111" y="57"/>
                  </a:lnTo>
                  <a:lnTo>
                    <a:pt x="77" y="57"/>
                  </a:lnTo>
                  <a:lnTo>
                    <a:pt x="44" y="47"/>
                  </a:lnTo>
                  <a:lnTo>
                    <a:pt x="15" y="27"/>
                  </a:lnTo>
                  <a:lnTo>
                    <a:pt x="0" y="8"/>
                  </a:lnTo>
                </a:path>
              </a:pathLst>
            </a:custGeom>
            <a:noFill/>
            <a:ln w="21590">
              <a:solidFill>
                <a:schemeClr val="accent1"/>
              </a:solidFill>
              <a:round/>
              <a:headEnd/>
              <a:tailEnd/>
            </a:ln>
          </p:spPr>
          <p:txBody>
            <a:bodyPr/>
            <a:lstStyle/>
            <a:p>
              <a:endParaRPr lang="ru-RU"/>
            </a:p>
          </p:txBody>
        </p:sp>
        <p:sp>
          <p:nvSpPr>
            <p:cNvPr id="25935" name="Freeform 153"/>
            <p:cNvSpPr>
              <a:spLocks noChangeAspect="1"/>
            </p:cNvSpPr>
            <p:nvPr/>
          </p:nvSpPr>
          <p:spPr bwMode="auto">
            <a:xfrm>
              <a:off x="7235" y="552"/>
              <a:ext cx="25" cy="11"/>
            </a:xfrm>
            <a:custGeom>
              <a:avLst/>
              <a:gdLst>
                <a:gd name="T0" fmla="*/ 16 w 27"/>
                <a:gd name="T1" fmla="*/ 6 h 12"/>
                <a:gd name="T2" fmla="*/ 9 w 27"/>
                <a:gd name="T3" fmla="*/ 0 h 12"/>
                <a:gd name="T4" fmla="*/ 2 w 27"/>
                <a:gd name="T5" fmla="*/ 4 h 12"/>
                <a:gd name="T6" fmla="*/ 0 w 27"/>
                <a:gd name="T7" fmla="*/ 6 h 12"/>
                <a:gd name="T8" fmla="*/ 0 60000 65536"/>
                <a:gd name="T9" fmla="*/ 0 60000 65536"/>
                <a:gd name="T10" fmla="*/ 0 60000 65536"/>
                <a:gd name="T11" fmla="*/ 0 60000 65536"/>
                <a:gd name="T12" fmla="*/ 0 w 27"/>
                <a:gd name="T13" fmla="*/ 0 h 12"/>
                <a:gd name="T14" fmla="*/ 27 w 27"/>
                <a:gd name="T15" fmla="*/ 12 h 12"/>
              </a:gdLst>
              <a:ahLst/>
              <a:cxnLst>
                <a:cxn ang="T8">
                  <a:pos x="T0" y="T1"/>
                </a:cxn>
                <a:cxn ang="T9">
                  <a:pos x="T2" y="T3"/>
                </a:cxn>
                <a:cxn ang="T10">
                  <a:pos x="T4" y="T5"/>
                </a:cxn>
                <a:cxn ang="T11">
                  <a:pos x="T6" y="T7"/>
                </a:cxn>
              </a:cxnLst>
              <a:rect l="T12" t="T13" r="T14" b="T15"/>
              <a:pathLst>
                <a:path w="27" h="12">
                  <a:moveTo>
                    <a:pt x="27" y="7"/>
                  </a:moveTo>
                  <a:lnTo>
                    <a:pt x="16" y="0"/>
                  </a:lnTo>
                  <a:lnTo>
                    <a:pt x="2" y="4"/>
                  </a:lnTo>
                  <a:lnTo>
                    <a:pt x="0" y="12"/>
                  </a:lnTo>
                </a:path>
              </a:pathLst>
            </a:custGeom>
            <a:noFill/>
            <a:ln w="21590">
              <a:solidFill>
                <a:schemeClr val="accent1"/>
              </a:solidFill>
              <a:round/>
              <a:headEnd/>
              <a:tailEnd/>
            </a:ln>
          </p:spPr>
          <p:txBody>
            <a:bodyPr/>
            <a:lstStyle/>
            <a:p>
              <a:endParaRPr lang="ru-RU"/>
            </a:p>
          </p:txBody>
        </p:sp>
        <p:sp>
          <p:nvSpPr>
            <p:cNvPr id="25936" name="Freeform 154"/>
            <p:cNvSpPr>
              <a:spLocks noChangeAspect="1"/>
            </p:cNvSpPr>
            <p:nvPr/>
          </p:nvSpPr>
          <p:spPr bwMode="auto">
            <a:xfrm>
              <a:off x="7137" y="563"/>
              <a:ext cx="98" cy="55"/>
            </a:xfrm>
            <a:custGeom>
              <a:avLst/>
              <a:gdLst>
                <a:gd name="T0" fmla="*/ 64 w 105"/>
                <a:gd name="T1" fmla="*/ 0 h 59"/>
                <a:gd name="T2" fmla="*/ 58 w 105"/>
                <a:gd name="T3" fmla="*/ 17 h 59"/>
                <a:gd name="T4" fmla="*/ 45 w 105"/>
                <a:gd name="T5" fmla="*/ 28 h 59"/>
                <a:gd name="T6" fmla="*/ 29 w 105"/>
                <a:gd name="T7" fmla="*/ 35 h 59"/>
                <a:gd name="T8" fmla="*/ 11 w 105"/>
                <a:gd name="T9" fmla="*/ 36 h 59"/>
                <a:gd name="T10" fmla="*/ 0 w 105"/>
                <a:gd name="T11" fmla="*/ 33 h 59"/>
                <a:gd name="T12" fmla="*/ 0 60000 65536"/>
                <a:gd name="T13" fmla="*/ 0 60000 65536"/>
                <a:gd name="T14" fmla="*/ 0 60000 65536"/>
                <a:gd name="T15" fmla="*/ 0 60000 65536"/>
                <a:gd name="T16" fmla="*/ 0 60000 65536"/>
                <a:gd name="T17" fmla="*/ 0 60000 65536"/>
                <a:gd name="T18" fmla="*/ 0 w 105"/>
                <a:gd name="T19" fmla="*/ 0 h 59"/>
                <a:gd name="T20" fmla="*/ 105 w 105"/>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05" h="59">
                  <a:moveTo>
                    <a:pt x="105" y="0"/>
                  </a:moveTo>
                  <a:lnTo>
                    <a:pt x="93" y="26"/>
                  </a:lnTo>
                  <a:lnTo>
                    <a:pt x="73" y="46"/>
                  </a:lnTo>
                  <a:lnTo>
                    <a:pt x="47" y="58"/>
                  </a:lnTo>
                  <a:lnTo>
                    <a:pt x="18" y="59"/>
                  </a:lnTo>
                  <a:lnTo>
                    <a:pt x="0" y="54"/>
                  </a:lnTo>
                </a:path>
              </a:pathLst>
            </a:custGeom>
            <a:noFill/>
            <a:ln w="21590">
              <a:solidFill>
                <a:schemeClr val="accent1"/>
              </a:solidFill>
              <a:round/>
              <a:headEnd/>
              <a:tailEnd/>
            </a:ln>
          </p:spPr>
          <p:txBody>
            <a:bodyPr/>
            <a:lstStyle/>
            <a:p>
              <a:endParaRPr lang="ru-RU"/>
            </a:p>
          </p:txBody>
        </p:sp>
        <p:sp>
          <p:nvSpPr>
            <p:cNvPr id="25937" name="Line 155"/>
            <p:cNvSpPr>
              <a:spLocks noChangeAspect="1" noChangeShapeType="1"/>
            </p:cNvSpPr>
            <p:nvPr/>
          </p:nvSpPr>
          <p:spPr bwMode="auto">
            <a:xfrm flipH="1" flipV="1">
              <a:off x="6951" y="541"/>
              <a:ext cx="186" cy="72"/>
            </a:xfrm>
            <a:prstGeom prst="line">
              <a:avLst/>
            </a:prstGeom>
            <a:noFill/>
            <a:ln w="21590">
              <a:solidFill>
                <a:schemeClr val="accent1"/>
              </a:solidFill>
              <a:round/>
              <a:headEnd/>
              <a:tailEnd/>
            </a:ln>
          </p:spPr>
          <p:txBody>
            <a:bodyPr/>
            <a:lstStyle/>
            <a:p>
              <a:endParaRPr lang="ru-RU"/>
            </a:p>
          </p:txBody>
        </p:sp>
        <p:sp>
          <p:nvSpPr>
            <p:cNvPr id="25938" name="Freeform 156"/>
            <p:cNvSpPr>
              <a:spLocks noChangeAspect="1"/>
            </p:cNvSpPr>
            <p:nvPr/>
          </p:nvSpPr>
          <p:spPr bwMode="auto">
            <a:xfrm>
              <a:off x="6812" y="522"/>
              <a:ext cx="139" cy="19"/>
            </a:xfrm>
            <a:custGeom>
              <a:avLst/>
              <a:gdLst>
                <a:gd name="T0" fmla="*/ 91 w 149"/>
                <a:gd name="T1" fmla="*/ 13 h 20"/>
                <a:gd name="T2" fmla="*/ 59 w 149"/>
                <a:gd name="T3" fmla="*/ 5 h 20"/>
                <a:gd name="T4" fmla="*/ 26 w 149"/>
                <a:gd name="T5" fmla="*/ 0 h 20"/>
                <a:gd name="T6" fmla="*/ 0 w 149"/>
                <a:gd name="T7" fmla="*/ 3 h 20"/>
                <a:gd name="T8" fmla="*/ 0 60000 65536"/>
                <a:gd name="T9" fmla="*/ 0 60000 65536"/>
                <a:gd name="T10" fmla="*/ 0 60000 65536"/>
                <a:gd name="T11" fmla="*/ 0 60000 65536"/>
                <a:gd name="T12" fmla="*/ 0 w 149"/>
                <a:gd name="T13" fmla="*/ 0 h 20"/>
                <a:gd name="T14" fmla="*/ 149 w 149"/>
                <a:gd name="T15" fmla="*/ 20 h 20"/>
              </a:gdLst>
              <a:ahLst/>
              <a:cxnLst>
                <a:cxn ang="T8">
                  <a:pos x="T0" y="T1"/>
                </a:cxn>
                <a:cxn ang="T9">
                  <a:pos x="T2" y="T3"/>
                </a:cxn>
                <a:cxn ang="T10">
                  <a:pos x="T4" y="T5"/>
                </a:cxn>
                <a:cxn ang="T11">
                  <a:pos x="T6" y="T7"/>
                </a:cxn>
              </a:cxnLst>
              <a:rect l="T12" t="T13" r="T14" b="T15"/>
              <a:pathLst>
                <a:path w="149" h="20">
                  <a:moveTo>
                    <a:pt x="149" y="20"/>
                  </a:moveTo>
                  <a:lnTo>
                    <a:pt x="96" y="5"/>
                  </a:lnTo>
                  <a:lnTo>
                    <a:pt x="42" y="0"/>
                  </a:lnTo>
                  <a:lnTo>
                    <a:pt x="0" y="3"/>
                  </a:lnTo>
                </a:path>
              </a:pathLst>
            </a:custGeom>
            <a:noFill/>
            <a:ln w="21590">
              <a:solidFill>
                <a:schemeClr val="accent1"/>
              </a:solidFill>
              <a:round/>
              <a:headEnd/>
              <a:tailEnd/>
            </a:ln>
          </p:spPr>
          <p:txBody>
            <a:bodyPr/>
            <a:lstStyle/>
            <a:p>
              <a:endParaRPr lang="ru-RU"/>
            </a:p>
          </p:txBody>
        </p:sp>
        <p:sp>
          <p:nvSpPr>
            <p:cNvPr id="25939" name="Line 157"/>
            <p:cNvSpPr>
              <a:spLocks noChangeAspect="1" noChangeShapeType="1"/>
            </p:cNvSpPr>
            <p:nvPr/>
          </p:nvSpPr>
          <p:spPr bwMode="auto">
            <a:xfrm flipH="1">
              <a:off x="5419" y="525"/>
              <a:ext cx="1393" cy="205"/>
            </a:xfrm>
            <a:prstGeom prst="line">
              <a:avLst/>
            </a:prstGeom>
            <a:noFill/>
            <a:ln w="21590">
              <a:solidFill>
                <a:schemeClr val="accent1"/>
              </a:solidFill>
              <a:round/>
              <a:headEnd/>
              <a:tailEnd/>
            </a:ln>
          </p:spPr>
          <p:txBody>
            <a:bodyPr/>
            <a:lstStyle/>
            <a:p>
              <a:endParaRPr lang="ru-RU"/>
            </a:p>
          </p:txBody>
        </p:sp>
        <p:sp>
          <p:nvSpPr>
            <p:cNvPr id="25940" name="Line 158"/>
            <p:cNvSpPr>
              <a:spLocks noChangeAspect="1" noChangeShapeType="1"/>
            </p:cNvSpPr>
            <p:nvPr/>
          </p:nvSpPr>
          <p:spPr bwMode="auto">
            <a:xfrm flipH="1">
              <a:off x="5374" y="730"/>
              <a:ext cx="45" cy="3"/>
            </a:xfrm>
            <a:prstGeom prst="line">
              <a:avLst/>
            </a:prstGeom>
            <a:noFill/>
            <a:ln w="21590">
              <a:solidFill>
                <a:schemeClr val="accent1"/>
              </a:solidFill>
              <a:round/>
              <a:headEnd/>
              <a:tailEnd/>
            </a:ln>
          </p:spPr>
          <p:txBody>
            <a:bodyPr/>
            <a:lstStyle/>
            <a:p>
              <a:endParaRPr lang="ru-RU"/>
            </a:p>
          </p:txBody>
        </p:sp>
        <p:sp>
          <p:nvSpPr>
            <p:cNvPr id="25941" name="Freeform 159"/>
            <p:cNvSpPr>
              <a:spLocks noChangeAspect="1"/>
            </p:cNvSpPr>
            <p:nvPr/>
          </p:nvSpPr>
          <p:spPr bwMode="auto">
            <a:xfrm>
              <a:off x="5083" y="554"/>
              <a:ext cx="291" cy="179"/>
            </a:xfrm>
            <a:custGeom>
              <a:avLst/>
              <a:gdLst>
                <a:gd name="T0" fmla="*/ 191 w 312"/>
                <a:gd name="T1" fmla="*/ 114 h 193"/>
                <a:gd name="T2" fmla="*/ 155 w 312"/>
                <a:gd name="T3" fmla="*/ 110 h 193"/>
                <a:gd name="T4" fmla="*/ 120 w 312"/>
                <a:gd name="T5" fmla="*/ 101 h 193"/>
                <a:gd name="T6" fmla="*/ 87 w 312"/>
                <a:gd name="T7" fmla="*/ 87 h 193"/>
                <a:gd name="T8" fmla="*/ 57 w 312"/>
                <a:gd name="T9" fmla="*/ 68 h 193"/>
                <a:gd name="T10" fmla="*/ 31 w 312"/>
                <a:gd name="T11" fmla="*/ 44 h 193"/>
                <a:gd name="T12" fmla="*/ 7 w 312"/>
                <a:gd name="T13" fmla="*/ 16 h 193"/>
                <a:gd name="T14" fmla="*/ 0 w 312"/>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193"/>
                <a:gd name="T26" fmla="*/ 312 w 312"/>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193">
                  <a:moveTo>
                    <a:pt x="312" y="193"/>
                  </a:moveTo>
                  <a:lnTo>
                    <a:pt x="253" y="188"/>
                  </a:lnTo>
                  <a:lnTo>
                    <a:pt x="195" y="173"/>
                  </a:lnTo>
                  <a:lnTo>
                    <a:pt x="141" y="148"/>
                  </a:lnTo>
                  <a:lnTo>
                    <a:pt x="92" y="115"/>
                  </a:lnTo>
                  <a:lnTo>
                    <a:pt x="49" y="74"/>
                  </a:lnTo>
                  <a:lnTo>
                    <a:pt x="14" y="26"/>
                  </a:lnTo>
                  <a:lnTo>
                    <a:pt x="0" y="0"/>
                  </a:lnTo>
                </a:path>
              </a:pathLst>
            </a:custGeom>
            <a:noFill/>
            <a:ln w="21590">
              <a:solidFill>
                <a:schemeClr val="accent1"/>
              </a:solidFill>
              <a:round/>
              <a:headEnd/>
              <a:tailEnd/>
            </a:ln>
          </p:spPr>
          <p:txBody>
            <a:bodyPr/>
            <a:lstStyle/>
            <a:p>
              <a:endParaRPr lang="ru-RU"/>
            </a:p>
          </p:txBody>
        </p:sp>
        <p:sp>
          <p:nvSpPr>
            <p:cNvPr id="25942" name="Freeform 160"/>
            <p:cNvSpPr>
              <a:spLocks noChangeAspect="1"/>
            </p:cNvSpPr>
            <p:nvPr/>
          </p:nvSpPr>
          <p:spPr bwMode="auto">
            <a:xfrm>
              <a:off x="5058" y="545"/>
              <a:ext cx="25" cy="10"/>
            </a:xfrm>
            <a:custGeom>
              <a:avLst/>
              <a:gdLst>
                <a:gd name="T0" fmla="*/ 16 w 27"/>
                <a:gd name="T1" fmla="*/ 9 h 10"/>
                <a:gd name="T2" fmla="*/ 10 w 27"/>
                <a:gd name="T3" fmla="*/ 0 h 10"/>
                <a:gd name="T4" fmla="*/ 3 w 27"/>
                <a:gd name="T5" fmla="*/ 2 h 10"/>
                <a:gd name="T6" fmla="*/ 0 w 27"/>
                <a:gd name="T7" fmla="*/ 10 h 10"/>
                <a:gd name="T8" fmla="*/ 0 60000 65536"/>
                <a:gd name="T9" fmla="*/ 0 60000 65536"/>
                <a:gd name="T10" fmla="*/ 0 60000 65536"/>
                <a:gd name="T11" fmla="*/ 0 60000 65536"/>
                <a:gd name="T12" fmla="*/ 0 w 27"/>
                <a:gd name="T13" fmla="*/ 0 h 10"/>
                <a:gd name="T14" fmla="*/ 27 w 27"/>
                <a:gd name="T15" fmla="*/ 10 h 10"/>
              </a:gdLst>
              <a:ahLst/>
              <a:cxnLst>
                <a:cxn ang="T8">
                  <a:pos x="T0" y="T1"/>
                </a:cxn>
                <a:cxn ang="T9">
                  <a:pos x="T2" y="T3"/>
                </a:cxn>
                <a:cxn ang="T10">
                  <a:pos x="T4" y="T5"/>
                </a:cxn>
                <a:cxn ang="T11">
                  <a:pos x="T6" y="T7"/>
                </a:cxn>
              </a:cxnLst>
              <a:rect l="T12" t="T13" r="T14" b="T15"/>
              <a:pathLst>
                <a:path w="27" h="10">
                  <a:moveTo>
                    <a:pt x="27" y="9"/>
                  </a:moveTo>
                  <a:lnTo>
                    <a:pt x="17" y="0"/>
                  </a:lnTo>
                  <a:lnTo>
                    <a:pt x="3" y="2"/>
                  </a:lnTo>
                  <a:lnTo>
                    <a:pt x="0" y="10"/>
                  </a:lnTo>
                </a:path>
              </a:pathLst>
            </a:custGeom>
            <a:noFill/>
            <a:ln w="21590">
              <a:solidFill>
                <a:schemeClr val="accent1"/>
              </a:solidFill>
              <a:round/>
              <a:headEnd/>
              <a:tailEnd/>
            </a:ln>
          </p:spPr>
          <p:txBody>
            <a:bodyPr/>
            <a:lstStyle/>
            <a:p>
              <a:endParaRPr lang="ru-RU"/>
            </a:p>
          </p:txBody>
        </p:sp>
        <p:sp>
          <p:nvSpPr>
            <p:cNvPr id="25943" name="Freeform 161"/>
            <p:cNvSpPr>
              <a:spLocks noChangeAspect="1"/>
            </p:cNvSpPr>
            <p:nvPr/>
          </p:nvSpPr>
          <p:spPr bwMode="auto">
            <a:xfrm>
              <a:off x="4787" y="554"/>
              <a:ext cx="271" cy="96"/>
            </a:xfrm>
            <a:custGeom>
              <a:avLst/>
              <a:gdLst>
                <a:gd name="T0" fmla="*/ 180 w 290"/>
                <a:gd name="T1" fmla="*/ 1 h 104"/>
                <a:gd name="T2" fmla="*/ 168 w 290"/>
                <a:gd name="T3" fmla="*/ 21 h 104"/>
                <a:gd name="T4" fmla="*/ 153 w 290"/>
                <a:gd name="T5" fmla="*/ 38 h 104"/>
                <a:gd name="T6" fmla="*/ 133 w 290"/>
                <a:gd name="T7" fmla="*/ 51 h 104"/>
                <a:gd name="T8" fmla="*/ 109 w 290"/>
                <a:gd name="T9" fmla="*/ 57 h 104"/>
                <a:gd name="T10" fmla="*/ 85 w 290"/>
                <a:gd name="T11" fmla="*/ 60 h 104"/>
                <a:gd name="T12" fmla="*/ 60 w 290"/>
                <a:gd name="T13" fmla="*/ 56 h 104"/>
                <a:gd name="T14" fmla="*/ 38 w 290"/>
                <a:gd name="T15" fmla="*/ 46 h 104"/>
                <a:gd name="T16" fmla="*/ 19 w 290"/>
                <a:gd name="T17" fmla="*/ 30 h 104"/>
                <a:gd name="T18" fmla="*/ 7 w 290"/>
                <a:gd name="T19" fmla="*/ 13 h 104"/>
                <a:gd name="T20" fmla="*/ 0 w 290"/>
                <a:gd name="T21" fmla="*/ 0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0"/>
                <a:gd name="T34" fmla="*/ 0 h 104"/>
                <a:gd name="T35" fmla="*/ 290 w 290"/>
                <a:gd name="T36" fmla="*/ 104 h 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0" h="104">
                  <a:moveTo>
                    <a:pt x="290" y="1"/>
                  </a:moveTo>
                  <a:lnTo>
                    <a:pt x="272" y="37"/>
                  </a:lnTo>
                  <a:lnTo>
                    <a:pt x="246" y="66"/>
                  </a:lnTo>
                  <a:lnTo>
                    <a:pt x="213" y="89"/>
                  </a:lnTo>
                  <a:lnTo>
                    <a:pt x="176" y="101"/>
                  </a:lnTo>
                  <a:lnTo>
                    <a:pt x="136" y="104"/>
                  </a:lnTo>
                  <a:lnTo>
                    <a:pt x="97" y="97"/>
                  </a:lnTo>
                  <a:lnTo>
                    <a:pt x="61" y="80"/>
                  </a:lnTo>
                  <a:lnTo>
                    <a:pt x="31" y="54"/>
                  </a:lnTo>
                  <a:lnTo>
                    <a:pt x="8" y="21"/>
                  </a:lnTo>
                  <a:lnTo>
                    <a:pt x="0" y="0"/>
                  </a:lnTo>
                </a:path>
              </a:pathLst>
            </a:custGeom>
            <a:noFill/>
            <a:ln w="21590">
              <a:solidFill>
                <a:schemeClr val="accent1"/>
              </a:solidFill>
              <a:round/>
              <a:headEnd/>
              <a:tailEnd/>
            </a:ln>
          </p:spPr>
          <p:txBody>
            <a:bodyPr/>
            <a:lstStyle/>
            <a:p>
              <a:endParaRPr lang="ru-RU"/>
            </a:p>
          </p:txBody>
        </p:sp>
        <p:sp>
          <p:nvSpPr>
            <p:cNvPr id="25944" name="Freeform 162"/>
            <p:cNvSpPr>
              <a:spLocks noChangeAspect="1"/>
            </p:cNvSpPr>
            <p:nvPr/>
          </p:nvSpPr>
          <p:spPr bwMode="auto">
            <a:xfrm>
              <a:off x="4761" y="545"/>
              <a:ext cx="26" cy="9"/>
            </a:xfrm>
            <a:custGeom>
              <a:avLst/>
              <a:gdLst>
                <a:gd name="T0" fmla="*/ 20 w 27"/>
                <a:gd name="T1" fmla="*/ 5 h 10"/>
                <a:gd name="T2" fmla="*/ 13 w 27"/>
                <a:gd name="T3" fmla="*/ 0 h 10"/>
                <a:gd name="T4" fmla="*/ 4 w 27"/>
                <a:gd name="T5" fmla="*/ 1 h 10"/>
                <a:gd name="T6" fmla="*/ 0 w 27"/>
                <a:gd name="T7" fmla="*/ 5 h 10"/>
                <a:gd name="T8" fmla="*/ 0 60000 65536"/>
                <a:gd name="T9" fmla="*/ 0 60000 65536"/>
                <a:gd name="T10" fmla="*/ 0 60000 65536"/>
                <a:gd name="T11" fmla="*/ 0 60000 65536"/>
                <a:gd name="T12" fmla="*/ 0 w 27"/>
                <a:gd name="T13" fmla="*/ 0 h 10"/>
                <a:gd name="T14" fmla="*/ 27 w 27"/>
                <a:gd name="T15" fmla="*/ 10 h 10"/>
              </a:gdLst>
              <a:ahLst/>
              <a:cxnLst>
                <a:cxn ang="T8">
                  <a:pos x="T0" y="T1"/>
                </a:cxn>
                <a:cxn ang="T9">
                  <a:pos x="T2" y="T3"/>
                </a:cxn>
                <a:cxn ang="T10">
                  <a:pos x="T4" y="T5"/>
                </a:cxn>
                <a:cxn ang="T11">
                  <a:pos x="T6" y="T7"/>
                </a:cxn>
              </a:cxnLst>
              <a:rect l="T12" t="T13" r="T14" b="T15"/>
              <a:pathLst>
                <a:path w="27" h="10">
                  <a:moveTo>
                    <a:pt x="27" y="10"/>
                  </a:moveTo>
                  <a:lnTo>
                    <a:pt x="18" y="0"/>
                  </a:lnTo>
                  <a:lnTo>
                    <a:pt x="4" y="1"/>
                  </a:lnTo>
                  <a:lnTo>
                    <a:pt x="0" y="7"/>
                  </a:lnTo>
                </a:path>
              </a:pathLst>
            </a:custGeom>
            <a:noFill/>
            <a:ln w="21590">
              <a:solidFill>
                <a:schemeClr val="accent1"/>
              </a:solidFill>
              <a:round/>
              <a:headEnd/>
              <a:tailEnd/>
            </a:ln>
          </p:spPr>
          <p:txBody>
            <a:bodyPr/>
            <a:lstStyle/>
            <a:p>
              <a:endParaRPr lang="ru-RU"/>
            </a:p>
          </p:txBody>
        </p:sp>
        <p:sp>
          <p:nvSpPr>
            <p:cNvPr id="25945" name="Line 163"/>
            <p:cNvSpPr>
              <a:spLocks noChangeAspect="1" noChangeShapeType="1"/>
            </p:cNvSpPr>
            <p:nvPr/>
          </p:nvSpPr>
          <p:spPr bwMode="auto">
            <a:xfrm flipH="1">
              <a:off x="4715" y="551"/>
              <a:ext cx="46" cy="76"/>
            </a:xfrm>
            <a:prstGeom prst="line">
              <a:avLst/>
            </a:prstGeom>
            <a:noFill/>
            <a:ln w="21590">
              <a:solidFill>
                <a:schemeClr val="accent1"/>
              </a:solidFill>
              <a:round/>
              <a:headEnd/>
              <a:tailEnd/>
            </a:ln>
          </p:spPr>
          <p:txBody>
            <a:bodyPr/>
            <a:lstStyle/>
            <a:p>
              <a:endParaRPr lang="ru-RU"/>
            </a:p>
          </p:txBody>
        </p:sp>
        <p:sp>
          <p:nvSpPr>
            <p:cNvPr id="25946" name="Line 164"/>
            <p:cNvSpPr>
              <a:spLocks noChangeAspect="1" noChangeShapeType="1"/>
            </p:cNvSpPr>
            <p:nvPr/>
          </p:nvSpPr>
          <p:spPr bwMode="auto">
            <a:xfrm flipH="1" flipV="1">
              <a:off x="4668" y="551"/>
              <a:ext cx="47" cy="76"/>
            </a:xfrm>
            <a:prstGeom prst="line">
              <a:avLst/>
            </a:prstGeom>
            <a:noFill/>
            <a:ln w="21590">
              <a:solidFill>
                <a:schemeClr val="accent1"/>
              </a:solidFill>
              <a:round/>
              <a:headEnd/>
              <a:tailEnd/>
            </a:ln>
          </p:spPr>
          <p:txBody>
            <a:bodyPr/>
            <a:lstStyle/>
            <a:p>
              <a:endParaRPr lang="ru-RU"/>
            </a:p>
          </p:txBody>
        </p:sp>
        <p:sp>
          <p:nvSpPr>
            <p:cNvPr id="25947" name="Freeform 165"/>
            <p:cNvSpPr>
              <a:spLocks noChangeAspect="1"/>
            </p:cNvSpPr>
            <p:nvPr/>
          </p:nvSpPr>
          <p:spPr bwMode="auto">
            <a:xfrm>
              <a:off x="4643" y="544"/>
              <a:ext cx="25" cy="10"/>
            </a:xfrm>
            <a:custGeom>
              <a:avLst/>
              <a:gdLst>
                <a:gd name="T0" fmla="*/ 16 w 27"/>
                <a:gd name="T1" fmla="*/ 5 h 11"/>
                <a:gd name="T2" fmla="*/ 9 w 27"/>
                <a:gd name="T3" fmla="*/ 0 h 11"/>
                <a:gd name="T4" fmla="*/ 3 w 27"/>
                <a:gd name="T5" fmla="*/ 4 h 11"/>
                <a:gd name="T6" fmla="*/ 0 w 27"/>
                <a:gd name="T7" fmla="*/ 5 h 11"/>
                <a:gd name="T8" fmla="*/ 0 60000 65536"/>
                <a:gd name="T9" fmla="*/ 0 60000 65536"/>
                <a:gd name="T10" fmla="*/ 0 60000 65536"/>
                <a:gd name="T11" fmla="*/ 0 60000 65536"/>
                <a:gd name="T12" fmla="*/ 0 w 27"/>
                <a:gd name="T13" fmla="*/ 0 h 11"/>
                <a:gd name="T14" fmla="*/ 27 w 27"/>
                <a:gd name="T15" fmla="*/ 11 h 11"/>
              </a:gdLst>
              <a:ahLst/>
              <a:cxnLst>
                <a:cxn ang="T8">
                  <a:pos x="T0" y="T1"/>
                </a:cxn>
                <a:cxn ang="T9">
                  <a:pos x="T2" y="T3"/>
                </a:cxn>
                <a:cxn ang="T10">
                  <a:pos x="T4" y="T5"/>
                </a:cxn>
                <a:cxn ang="T11">
                  <a:pos x="T6" y="T7"/>
                </a:cxn>
              </a:cxnLst>
              <a:rect l="T12" t="T13" r="T14" b="T15"/>
              <a:pathLst>
                <a:path w="27" h="11">
                  <a:moveTo>
                    <a:pt x="27" y="8"/>
                  </a:moveTo>
                  <a:lnTo>
                    <a:pt x="16" y="0"/>
                  </a:lnTo>
                  <a:lnTo>
                    <a:pt x="3" y="4"/>
                  </a:lnTo>
                  <a:lnTo>
                    <a:pt x="0" y="11"/>
                  </a:lnTo>
                </a:path>
              </a:pathLst>
            </a:custGeom>
            <a:noFill/>
            <a:ln w="21590">
              <a:solidFill>
                <a:schemeClr val="accent1"/>
              </a:solidFill>
              <a:round/>
              <a:headEnd/>
              <a:tailEnd/>
            </a:ln>
          </p:spPr>
          <p:txBody>
            <a:bodyPr/>
            <a:lstStyle/>
            <a:p>
              <a:endParaRPr lang="ru-RU"/>
            </a:p>
          </p:txBody>
        </p:sp>
        <p:sp>
          <p:nvSpPr>
            <p:cNvPr id="25948" name="Freeform 166"/>
            <p:cNvSpPr>
              <a:spLocks noChangeAspect="1"/>
            </p:cNvSpPr>
            <p:nvPr/>
          </p:nvSpPr>
          <p:spPr bwMode="auto">
            <a:xfrm>
              <a:off x="4372" y="554"/>
              <a:ext cx="271" cy="96"/>
            </a:xfrm>
            <a:custGeom>
              <a:avLst/>
              <a:gdLst>
                <a:gd name="T0" fmla="*/ 180 w 290"/>
                <a:gd name="T1" fmla="*/ 0 h 104"/>
                <a:gd name="T2" fmla="*/ 168 w 290"/>
                <a:gd name="T3" fmla="*/ 20 h 104"/>
                <a:gd name="T4" fmla="*/ 154 w 290"/>
                <a:gd name="T5" fmla="*/ 38 h 104"/>
                <a:gd name="T6" fmla="*/ 134 w 290"/>
                <a:gd name="T7" fmla="*/ 50 h 104"/>
                <a:gd name="T8" fmla="*/ 109 w 290"/>
                <a:gd name="T9" fmla="*/ 57 h 104"/>
                <a:gd name="T10" fmla="*/ 86 w 290"/>
                <a:gd name="T11" fmla="*/ 60 h 104"/>
                <a:gd name="T12" fmla="*/ 61 w 290"/>
                <a:gd name="T13" fmla="*/ 56 h 104"/>
                <a:gd name="T14" fmla="*/ 38 w 290"/>
                <a:gd name="T15" fmla="*/ 46 h 104"/>
                <a:gd name="T16" fmla="*/ 19 w 290"/>
                <a:gd name="T17" fmla="*/ 31 h 104"/>
                <a:gd name="T18" fmla="*/ 7 w 290"/>
                <a:gd name="T19" fmla="*/ 13 h 104"/>
                <a:gd name="T20" fmla="*/ 0 w 290"/>
                <a:gd name="T21" fmla="*/ 1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0"/>
                <a:gd name="T34" fmla="*/ 0 h 104"/>
                <a:gd name="T35" fmla="*/ 290 w 290"/>
                <a:gd name="T36" fmla="*/ 104 h 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0" h="104">
                  <a:moveTo>
                    <a:pt x="290" y="0"/>
                  </a:moveTo>
                  <a:lnTo>
                    <a:pt x="273" y="36"/>
                  </a:lnTo>
                  <a:lnTo>
                    <a:pt x="247" y="66"/>
                  </a:lnTo>
                  <a:lnTo>
                    <a:pt x="214" y="88"/>
                  </a:lnTo>
                  <a:lnTo>
                    <a:pt x="176" y="101"/>
                  </a:lnTo>
                  <a:lnTo>
                    <a:pt x="137" y="104"/>
                  </a:lnTo>
                  <a:lnTo>
                    <a:pt x="98" y="97"/>
                  </a:lnTo>
                  <a:lnTo>
                    <a:pt x="62" y="80"/>
                  </a:lnTo>
                  <a:lnTo>
                    <a:pt x="31" y="55"/>
                  </a:lnTo>
                  <a:lnTo>
                    <a:pt x="8" y="22"/>
                  </a:lnTo>
                  <a:lnTo>
                    <a:pt x="0" y="1"/>
                  </a:lnTo>
                </a:path>
              </a:pathLst>
            </a:custGeom>
            <a:noFill/>
            <a:ln w="21590">
              <a:solidFill>
                <a:schemeClr val="accent1"/>
              </a:solidFill>
              <a:round/>
              <a:headEnd/>
              <a:tailEnd/>
            </a:ln>
          </p:spPr>
          <p:txBody>
            <a:bodyPr/>
            <a:lstStyle/>
            <a:p>
              <a:endParaRPr lang="ru-RU"/>
            </a:p>
          </p:txBody>
        </p:sp>
        <p:sp>
          <p:nvSpPr>
            <p:cNvPr id="25949" name="Freeform 167"/>
            <p:cNvSpPr>
              <a:spLocks noChangeAspect="1"/>
            </p:cNvSpPr>
            <p:nvPr/>
          </p:nvSpPr>
          <p:spPr bwMode="auto">
            <a:xfrm>
              <a:off x="4346" y="545"/>
              <a:ext cx="26" cy="10"/>
            </a:xfrm>
            <a:custGeom>
              <a:avLst/>
              <a:gdLst>
                <a:gd name="T0" fmla="*/ 20 w 27"/>
                <a:gd name="T1" fmla="*/ 10 h 10"/>
                <a:gd name="T2" fmla="*/ 13 w 27"/>
                <a:gd name="T3" fmla="*/ 0 h 10"/>
                <a:gd name="T4" fmla="*/ 4 w 27"/>
                <a:gd name="T5" fmla="*/ 1 h 10"/>
                <a:gd name="T6" fmla="*/ 0 w 27"/>
                <a:gd name="T7" fmla="*/ 9 h 10"/>
                <a:gd name="T8" fmla="*/ 0 60000 65536"/>
                <a:gd name="T9" fmla="*/ 0 60000 65536"/>
                <a:gd name="T10" fmla="*/ 0 60000 65536"/>
                <a:gd name="T11" fmla="*/ 0 60000 65536"/>
                <a:gd name="T12" fmla="*/ 0 w 27"/>
                <a:gd name="T13" fmla="*/ 0 h 10"/>
                <a:gd name="T14" fmla="*/ 27 w 27"/>
                <a:gd name="T15" fmla="*/ 10 h 10"/>
              </a:gdLst>
              <a:ahLst/>
              <a:cxnLst>
                <a:cxn ang="T8">
                  <a:pos x="T0" y="T1"/>
                </a:cxn>
                <a:cxn ang="T9">
                  <a:pos x="T2" y="T3"/>
                </a:cxn>
                <a:cxn ang="T10">
                  <a:pos x="T4" y="T5"/>
                </a:cxn>
                <a:cxn ang="T11">
                  <a:pos x="T6" y="T7"/>
                </a:cxn>
              </a:cxnLst>
              <a:rect l="T12" t="T13" r="T14" b="T15"/>
              <a:pathLst>
                <a:path w="27" h="10">
                  <a:moveTo>
                    <a:pt x="27" y="10"/>
                  </a:moveTo>
                  <a:lnTo>
                    <a:pt x="18" y="0"/>
                  </a:lnTo>
                  <a:lnTo>
                    <a:pt x="4" y="1"/>
                  </a:lnTo>
                  <a:lnTo>
                    <a:pt x="0" y="9"/>
                  </a:lnTo>
                </a:path>
              </a:pathLst>
            </a:custGeom>
            <a:noFill/>
            <a:ln w="21590">
              <a:solidFill>
                <a:schemeClr val="accent1"/>
              </a:solidFill>
              <a:round/>
              <a:headEnd/>
              <a:tailEnd/>
            </a:ln>
          </p:spPr>
          <p:txBody>
            <a:bodyPr/>
            <a:lstStyle/>
            <a:p>
              <a:endParaRPr lang="ru-RU"/>
            </a:p>
          </p:txBody>
        </p:sp>
        <p:sp>
          <p:nvSpPr>
            <p:cNvPr id="25950" name="Freeform 168"/>
            <p:cNvSpPr>
              <a:spLocks noChangeAspect="1"/>
            </p:cNvSpPr>
            <p:nvPr/>
          </p:nvSpPr>
          <p:spPr bwMode="auto">
            <a:xfrm>
              <a:off x="4010" y="554"/>
              <a:ext cx="336" cy="178"/>
            </a:xfrm>
            <a:custGeom>
              <a:avLst/>
              <a:gdLst>
                <a:gd name="T0" fmla="*/ 222 w 360"/>
                <a:gd name="T1" fmla="*/ 0 h 192"/>
                <a:gd name="T2" fmla="*/ 203 w 360"/>
                <a:gd name="T3" fmla="*/ 30 h 192"/>
                <a:gd name="T4" fmla="*/ 178 w 360"/>
                <a:gd name="T5" fmla="*/ 56 h 192"/>
                <a:gd name="T6" fmla="*/ 151 w 360"/>
                <a:gd name="T7" fmla="*/ 78 h 192"/>
                <a:gd name="T8" fmla="*/ 119 w 360"/>
                <a:gd name="T9" fmla="*/ 95 h 192"/>
                <a:gd name="T10" fmla="*/ 85 w 360"/>
                <a:gd name="T11" fmla="*/ 108 h 192"/>
                <a:gd name="T12" fmla="*/ 48 w 360"/>
                <a:gd name="T13" fmla="*/ 113 h 192"/>
                <a:gd name="T14" fmla="*/ 11 w 360"/>
                <a:gd name="T15" fmla="*/ 113 h 192"/>
                <a:gd name="T16" fmla="*/ 0 w 360"/>
                <a:gd name="T17" fmla="*/ 112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0"/>
                <a:gd name="T28" fmla="*/ 0 h 192"/>
                <a:gd name="T29" fmla="*/ 360 w 360"/>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0" h="192">
                  <a:moveTo>
                    <a:pt x="360" y="0"/>
                  </a:moveTo>
                  <a:lnTo>
                    <a:pt x="329" y="50"/>
                  </a:lnTo>
                  <a:lnTo>
                    <a:pt x="290" y="95"/>
                  </a:lnTo>
                  <a:lnTo>
                    <a:pt x="244" y="133"/>
                  </a:lnTo>
                  <a:lnTo>
                    <a:pt x="192" y="162"/>
                  </a:lnTo>
                  <a:lnTo>
                    <a:pt x="136" y="182"/>
                  </a:lnTo>
                  <a:lnTo>
                    <a:pt x="78" y="192"/>
                  </a:lnTo>
                  <a:lnTo>
                    <a:pt x="18" y="192"/>
                  </a:lnTo>
                  <a:lnTo>
                    <a:pt x="0" y="190"/>
                  </a:lnTo>
                </a:path>
              </a:pathLst>
            </a:custGeom>
            <a:noFill/>
            <a:ln w="21590">
              <a:solidFill>
                <a:schemeClr val="accent1"/>
              </a:solidFill>
              <a:round/>
              <a:headEnd/>
              <a:tailEnd/>
            </a:ln>
          </p:spPr>
          <p:txBody>
            <a:bodyPr/>
            <a:lstStyle/>
            <a:p>
              <a:endParaRPr lang="ru-RU"/>
            </a:p>
          </p:txBody>
        </p:sp>
        <p:sp>
          <p:nvSpPr>
            <p:cNvPr id="25951" name="Line 169"/>
            <p:cNvSpPr>
              <a:spLocks noChangeAspect="1" noChangeShapeType="1"/>
            </p:cNvSpPr>
            <p:nvPr/>
          </p:nvSpPr>
          <p:spPr bwMode="auto">
            <a:xfrm flipH="1" flipV="1">
              <a:off x="2618" y="525"/>
              <a:ext cx="1392" cy="205"/>
            </a:xfrm>
            <a:prstGeom prst="line">
              <a:avLst/>
            </a:prstGeom>
            <a:noFill/>
            <a:ln w="21590">
              <a:solidFill>
                <a:schemeClr val="accent1"/>
              </a:solidFill>
              <a:round/>
              <a:headEnd/>
              <a:tailEnd/>
            </a:ln>
          </p:spPr>
          <p:txBody>
            <a:bodyPr/>
            <a:lstStyle/>
            <a:p>
              <a:endParaRPr lang="ru-RU"/>
            </a:p>
          </p:txBody>
        </p:sp>
        <p:sp>
          <p:nvSpPr>
            <p:cNvPr id="25952" name="Freeform 170"/>
            <p:cNvSpPr>
              <a:spLocks noChangeAspect="1"/>
            </p:cNvSpPr>
            <p:nvPr/>
          </p:nvSpPr>
          <p:spPr bwMode="auto">
            <a:xfrm>
              <a:off x="2478" y="522"/>
              <a:ext cx="140" cy="19"/>
            </a:xfrm>
            <a:custGeom>
              <a:avLst/>
              <a:gdLst>
                <a:gd name="T0" fmla="*/ 97 w 149"/>
                <a:gd name="T1" fmla="*/ 3 h 20"/>
                <a:gd name="T2" fmla="*/ 61 w 149"/>
                <a:gd name="T3" fmla="*/ 0 h 20"/>
                <a:gd name="T4" fmla="*/ 26 w 149"/>
                <a:gd name="T5" fmla="*/ 8 h 20"/>
                <a:gd name="T6" fmla="*/ 0 w 149"/>
                <a:gd name="T7" fmla="*/ 13 h 20"/>
                <a:gd name="T8" fmla="*/ 0 60000 65536"/>
                <a:gd name="T9" fmla="*/ 0 60000 65536"/>
                <a:gd name="T10" fmla="*/ 0 60000 65536"/>
                <a:gd name="T11" fmla="*/ 0 60000 65536"/>
                <a:gd name="T12" fmla="*/ 0 w 149"/>
                <a:gd name="T13" fmla="*/ 0 h 20"/>
                <a:gd name="T14" fmla="*/ 149 w 149"/>
                <a:gd name="T15" fmla="*/ 20 h 20"/>
              </a:gdLst>
              <a:ahLst/>
              <a:cxnLst>
                <a:cxn ang="T8">
                  <a:pos x="T0" y="T1"/>
                </a:cxn>
                <a:cxn ang="T9">
                  <a:pos x="T2" y="T3"/>
                </a:cxn>
                <a:cxn ang="T10">
                  <a:pos x="T4" y="T5"/>
                </a:cxn>
                <a:cxn ang="T11">
                  <a:pos x="T6" y="T7"/>
                </a:cxn>
              </a:cxnLst>
              <a:rect l="T12" t="T13" r="T14" b="T15"/>
              <a:pathLst>
                <a:path w="149" h="20">
                  <a:moveTo>
                    <a:pt x="149" y="3"/>
                  </a:moveTo>
                  <a:lnTo>
                    <a:pt x="94" y="0"/>
                  </a:lnTo>
                  <a:lnTo>
                    <a:pt x="40" y="8"/>
                  </a:lnTo>
                  <a:lnTo>
                    <a:pt x="0" y="20"/>
                  </a:lnTo>
                </a:path>
              </a:pathLst>
            </a:custGeom>
            <a:noFill/>
            <a:ln w="21590">
              <a:solidFill>
                <a:schemeClr val="accent1"/>
              </a:solidFill>
              <a:round/>
              <a:headEnd/>
              <a:tailEnd/>
            </a:ln>
          </p:spPr>
          <p:txBody>
            <a:bodyPr/>
            <a:lstStyle/>
            <a:p>
              <a:endParaRPr lang="ru-RU"/>
            </a:p>
          </p:txBody>
        </p:sp>
        <p:sp>
          <p:nvSpPr>
            <p:cNvPr id="25953" name="Line 171"/>
            <p:cNvSpPr>
              <a:spLocks noChangeAspect="1" noChangeShapeType="1"/>
            </p:cNvSpPr>
            <p:nvPr/>
          </p:nvSpPr>
          <p:spPr bwMode="auto">
            <a:xfrm flipH="1">
              <a:off x="2292" y="541"/>
              <a:ext cx="186" cy="72"/>
            </a:xfrm>
            <a:prstGeom prst="line">
              <a:avLst/>
            </a:prstGeom>
            <a:noFill/>
            <a:ln w="21590">
              <a:solidFill>
                <a:schemeClr val="accent1"/>
              </a:solidFill>
              <a:round/>
              <a:headEnd/>
              <a:tailEnd/>
            </a:ln>
          </p:spPr>
          <p:txBody>
            <a:bodyPr/>
            <a:lstStyle/>
            <a:p>
              <a:endParaRPr lang="ru-RU"/>
            </a:p>
          </p:txBody>
        </p:sp>
        <p:sp>
          <p:nvSpPr>
            <p:cNvPr id="25954" name="Freeform 172"/>
            <p:cNvSpPr>
              <a:spLocks noChangeAspect="1"/>
            </p:cNvSpPr>
            <p:nvPr/>
          </p:nvSpPr>
          <p:spPr bwMode="auto">
            <a:xfrm>
              <a:off x="2194" y="563"/>
              <a:ext cx="98" cy="56"/>
            </a:xfrm>
            <a:custGeom>
              <a:avLst/>
              <a:gdLst>
                <a:gd name="T0" fmla="*/ 64 w 105"/>
                <a:gd name="T1" fmla="*/ 33 h 60"/>
                <a:gd name="T2" fmla="*/ 48 w 105"/>
                <a:gd name="T3" fmla="*/ 37 h 60"/>
                <a:gd name="T4" fmla="*/ 31 w 105"/>
                <a:gd name="T5" fmla="*/ 34 h 60"/>
                <a:gd name="T6" fmla="*/ 16 w 105"/>
                <a:gd name="T7" fmla="*/ 25 h 60"/>
                <a:gd name="T8" fmla="*/ 6 w 105"/>
                <a:gd name="T9" fmla="*/ 11 h 60"/>
                <a:gd name="T10" fmla="*/ 0 w 105"/>
                <a:gd name="T11" fmla="*/ 0 h 60"/>
                <a:gd name="T12" fmla="*/ 0 60000 65536"/>
                <a:gd name="T13" fmla="*/ 0 60000 65536"/>
                <a:gd name="T14" fmla="*/ 0 60000 65536"/>
                <a:gd name="T15" fmla="*/ 0 60000 65536"/>
                <a:gd name="T16" fmla="*/ 0 60000 65536"/>
                <a:gd name="T17" fmla="*/ 0 60000 65536"/>
                <a:gd name="T18" fmla="*/ 0 w 105"/>
                <a:gd name="T19" fmla="*/ 0 h 60"/>
                <a:gd name="T20" fmla="*/ 105 w 10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05" h="60">
                  <a:moveTo>
                    <a:pt x="105" y="54"/>
                  </a:moveTo>
                  <a:lnTo>
                    <a:pt x="77" y="60"/>
                  </a:lnTo>
                  <a:lnTo>
                    <a:pt x="49" y="55"/>
                  </a:lnTo>
                  <a:lnTo>
                    <a:pt x="24" y="40"/>
                  </a:lnTo>
                  <a:lnTo>
                    <a:pt x="6" y="18"/>
                  </a:lnTo>
                  <a:lnTo>
                    <a:pt x="0" y="0"/>
                  </a:lnTo>
                </a:path>
              </a:pathLst>
            </a:custGeom>
            <a:noFill/>
            <a:ln w="21590">
              <a:solidFill>
                <a:schemeClr val="accent1"/>
              </a:solidFill>
              <a:round/>
              <a:headEnd/>
              <a:tailEnd/>
            </a:ln>
          </p:spPr>
          <p:txBody>
            <a:bodyPr/>
            <a:lstStyle/>
            <a:p>
              <a:endParaRPr lang="ru-RU"/>
            </a:p>
          </p:txBody>
        </p:sp>
        <p:sp>
          <p:nvSpPr>
            <p:cNvPr id="25955" name="Freeform 173"/>
            <p:cNvSpPr>
              <a:spLocks noChangeAspect="1"/>
            </p:cNvSpPr>
            <p:nvPr/>
          </p:nvSpPr>
          <p:spPr bwMode="auto">
            <a:xfrm>
              <a:off x="2169" y="553"/>
              <a:ext cx="25" cy="10"/>
            </a:xfrm>
            <a:custGeom>
              <a:avLst/>
              <a:gdLst>
                <a:gd name="T0" fmla="*/ 16 w 27"/>
                <a:gd name="T1" fmla="*/ 5 h 11"/>
                <a:gd name="T2" fmla="*/ 12 w 27"/>
                <a:gd name="T3" fmla="*/ 0 h 11"/>
                <a:gd name="T4" fmla="*/ 5 w 27"/>
                <a:gd name="T5" fmla="*/ 0 h 11"/>
                <a:gd name="T6" fmla="*/ 0 w 27"/>
                <a:gd name="T7" fmla="*/ 5 h 11"/>
                <a:gd name="T8" fmla="*/ 0 60000 65536"/>
                <a:gd name="T9" fmla="*/ 0 60000 65536"/>
                <a:gd name="T10" fmla="*/ 0 60000 65536"/>
                <a:gd name="T11" fmla="*/ 0 60000 65536"/>
                <a:gd name="T12" fmla="*/ 0 w 27"/>
                <a:gd name="T13" fmla="*/ 0 h 11"/>
                <a:gd name="T14" fmla="*/ 27 w 27"/>
                <a:gd name="T15" fmla="*/ 11 h 11"/>
              </a:gdLst>
              <a:ahLst/>
              <a:cxnLst>
                <a:cxn ang="T8">
                  <a:pos x="T0" y="T1"/>
                </a:cxn>
                <a:cxn ang="T9">
                  <a:pos x="T2" y="T3"/>
                </a:cxn>
                <a:cxn ang="T10">
                  <a:pos x="T4" y="T5"/>
                </a:cxn>
                <a:cxn ang="T11">
                  <a:pos x="T6" y="T7"/>
                </a:cxn>
              </a:cxnLst>
              <a:rect l="T12" t="T13" r="T14" b="T15"/>
              <a:pathLst>
                <a:path w="27" h="11">
                  <a:moveTo>
                    <a:pt x="27" y="11"/>
                  </a:moveTo>
                  <a:lnTo>
                    <a:pt x="19" y="0"/>
                  </a:lnTo>
                  <a:lnTo>
                    <a:pt x="5" y="0"/>
                  </a:lnTo>
                  <a:lnTo>
                    <a:pt x="0" y="6"/>
                  </a:lnTo>
                </a:path>
              </a:pathLst>
            </a:custGeom>
            <a:noFill/>
            <a:ln w="21590">
              <a:solidFill>
                <a:schemeClr val="accent1"/>
              </a:solidFill>
              <a:round/>
              <a:headEnd/>
              <a:tailEnd/>
            </a:ln>
          </p:spPr>
          <p:txBody>
            <a:bodyPr/>
            <a:lstStyle/>
            <a:p>
              <a:endParaRPr lang="ru-RU"/>
            </a:p>
          </p:txBody>
        </p:sp>
        <p:sp>
          <p:nvSpPr>
            <p:cNvPr id="25956" name="Freeform 174"/>
            <p:cNvSpPr>
              <a:spLocks noChangeAspect="1"/>
            </p:cNvSpPr>
            <p:nvPr/>
          </p:nvSpPr>
          <p:spPr bwMode="auto">
            <a:xfrm>
              <a:off x="1989" y="551"/>
              <a:ext cx="180" cy="54"/>
            </a:xfrm>
            <a:custGeom>
              <a:avLst/>
              <a:gdLst>
                <a:gd name="T0" fmla="*/ 118 w 193"/>
                <a:gd name="T1" fmla="*/ 7 h 58"/>
                <a:gd name="T2" fmla="*/ 104 w 193"/>
                <a:gd name="T3" fmla="*/ 20 h 58"/>
                <a:gd name="T4" fmla="*/ 86 w 193"/>
                <a:gd name="T5" fmla="*/ 31 h 58"/>
                <a:gd name="T6" fmla="*/ 65 w 193"/>
                <a:gd name="T7" fmla="*/ 35 h 58"/>
                <a:gd name="T8" fmla="*/ 44 w 193"/>
                <a:gd name="T9" fmla="*/ 33 h 58"/>
                <a:gd name="T10" fmla="*/ 25 w 193"/>
                <a:gd name="T11" fmla="*/ 26 h 58"/>
                <a:gd name="T12" fmla="*/ 7 w 193"/>
                <a:gd name="T13" fmla="*/ 13 h 58"/>
                <a:gd name="T14" fmla="*/ 0 w 193"/>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58"/>
                <a:gd name="T26" fmla="*/ 193 w 193"/>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58">
                  <a:moveTo>
                    <a:pt x="193" y="8"/>
                  </a:moveTo>
                  <a:lnTo>
                    <a:pt x="170" y="33"/>
                  </a:lnTo>
                  <a:lnTo>
                    <a:pt x="140" y="50"/>
                  </a:lnTo>
                  <a:lnTo>
                    <a:pt x="106" y="58"/>
                  </a:lnTo>
                  <a:lnTo>
                    <a:pt x="72" y="55"/>
                  </a:lnTo>
                  <a:lnTo>
                    <a:pt x="40" y="42"/>
                  </a:lnTo>
                  <a:lnTo>
                    <a:pt x="13" y="20"/>
                  </a:lnTo>
                  <a:lnTo>
                    <a:pt x="0" y="0"/>
                  </a:lnTo>
                </a:path>
              </a:pathLst>
            </a:custGeom>
            <a:noFill/>
            <a:ln w="21590">
              <a:solidFill>
                <a:schemeClr val="accent1"/>
              </a:solidFill>
              <a:round/>
              <a:headEnd/>
              <a:tailEnd/>
            </a:ln>
          </p:spPr>
          <p:txBody>
            <a:bodyPr/>
            <a:lstStyle/>
            <a:p>
              <a:endParaRPr lang="ru-RU"/>
            </a:p>
          </p:txBody>
        </p:sp>
        <p:sp>
          <p:nvSpPr>
            <p:cNvPr id="25957" name="Freeform 175"/>
            <p:cNvSpPr>
              <a:spLocks noChangeAspect="1"/>
            </p:cNvSpPr>
            <p:nvPr/>
          </p:nvSpPr>
          <p:spPr bwMode="auto">
            <a:xfrm>
              <a:off x="1966" y="544"/>
              <a:ext cx="23" cy="7"/>
            </a:xfrm>
            <a:custGeom>
              <a:avLst/>
              <a:gdLst>
                <a:gd name="T0" fmla="*/ 17 w 24"/>
                <a:gd name="T1" fmla="*/ 4 h 8"/>
                <a:gd name="T2" fmla="*/ 12 w 24"/>
                <a:gd name="T3" fmla="*/ 0 h 8"/>
                <a:gd name="T4" fmla="*/ 0 w 24"/>
                <a:gd name="T5" fmla="*/ 3 h 8"/>
                <a:gd name="T6" fmla="*/ 2 w 24"/>
                <a:gd name="T7" fmla="*/ 4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24" y="8"/>
                  </a:moveTo>
                  <a:lnTo>
                    <a:pt x="13" y="0"/>
                  </a:lnTo>
                  <a:lnTo>
                    <a:pt x="0" y="3"/>
                  </a:lnTo>
                  <a:lnTo>
                    <a:pt x="2" y="4"/>
                  </a:lnTo>
                </a:path>
              </a:pathLst>
            </a:custGeom>
            <a:noFill/>
            <a:ln w="21590">
              <a:solidFill>
                <a:schemeClr val="accent1"/>
              </a:solidFill>
              <a:round/>
              <a:headEnd/>
              <a:tailEnd/>
            </a:ln>
          </p:spPr>
          <p:txBody>
            <a:bodyPr/>
            <a:lstStyle/>
            <a:p>
              <a:endParaRPr lang="ru-RU"/>
            </a:p>
          </p:txBody>
        </p:sp>
        <p:sp>
          <p:nvSpPr>
            <p:cNvPr id="25958" name="Line 176"/>
            <p:cNvSpPr>
              <a:spLocks noChangeAspect="1" noChangeShapeType="1"/>
            </p:cNvSpPr>
            <p:nvPr/>
          </p:nvSpPr>
          <p:spPr bwMode="auto">
            <a:xfrm flipH="1">
              <a:off x="1910" y="547"/>
              <a:ext cx="58" cy="44"/>
            </a:xfrm>
            <a:prstGeom prst="line">
              <a:avLst/>
            </a:prstGeom>
            <a:noFill/>
            <a:ln w="21590">
              <a:solidFill>
                <a:schemeClr val="accent1"/>
              </a:solidFill>
              <a:round/>
              <a:headEnd/>
              <a:tailEnd/>
            </a:ln>
          </p:spPr>
          <p:txBody>
            <a:bodyPr/>
            <a:lstStyle/>
            <a:p>
              <a:endParaRPr lang="ru-RU"/>
            </a:p>
          </p:txBody>
        </p:sp>
        <p:sp>
          <p:nvSpPr>
            <p:cNvPr id="25959" name="Line 177"/>
            <p:cNvSpPr>
              <a:spLocks noChangeAspect="1" noChangeShapeType="1"/>
            </p:cNvSpPr>
            <p:nvPr/>
          </p:nvSpPr>
          <p:spPr bwMode="auto">
            <a:xfrm flipH="1" flipV="1">
              <a:off x="1853" y="547"/>
              <a:ext cx="57" cy="44"/>
            </a:xfrm>
            <a:prstGeom prst="line">
              <a:avLst/>
            </a:prstGeom>
            <a:noFill/>
            <a:ln w="21590">
              <a:solidFill>
                <a:schemeClr val="accent1"/>
              </a:solidFill>
              <a:round/>
              <a:headEnd/>
              <a:tailEnd/>
            </a:ln>
          </p:spPr>
          <p:txBody>
            <a:bodyPr/>
            <a:lstStyle/>
            <a:p>
              <a:endParaRPr lang="ru-RU"/>
            </a:p>
          </p:txBody>
        </p:sp>
        <p:sp>
          <p:nvSpPr>
            <p:cNvPr id="25960" name="Freeform 178"/>
            <p:cNvSpPr>
              <a:spLocks noChangeAspect="1"/>
            </p:cNvSpPr>
            <p:nvPr/>
          </p:nvSpPr>
          <p:spPr bwMode="auto">
            <a:xfrm>
              <a:off x="1831" y="544"/>
              <a:ext cx="22" cy="8"/>
            </a:xfrm>
            <a:custGeom>
              <a:avLst/>
              <a:gdLst>
                <a:gd name="T0" fmla="*/ 14 w 24"/>
                <a:gd name="T1" fmla="*/ 4 h 9"/>
                <a:gd name="T2" fmla="*/ 6 w 24"/>
                <a:gd name="T3" fmla="*/ 0 h 9"/>
                <a:gd name="T4" fmla="*/ 0 w 24"/>
                <a:gd name="T5" fmla="*/ 4 h 9"/>
                <a:gd name="T6" fmla="*/ 2 w 24"/>
                <a:gd name="T7" fmla="*/ 4 h 9"/>
                <a:gd name="T8" fmla="*/ 0 60000 65536"/>
                <a:gd name="T9" fmla="*/ 0 60000 65536"/>
                <a:gd name="T10" fmla="*/ 0 60000 65536"/>
                <a:gd name="T11" fmla="*/ 0 60000 65536"/>
                <a:gd name="T12" fmla="*/ 0 w 24"/>
                <a:gd name="T13" fmla="*/ 0 h 9"/>
                <a:gd name="T14" fmla="*/ 24 w 24"/>
                <a:gd name="T15" fmla="*/ 9 h 9"/>
              </a:gdLst>
              <a:ahLst/>
              <a:cxnLst>
                <a:cxn ang="T8">
                  <a:pos x="T0" y="T1"/>
                </a:cxn>
                <a:cxn ang="T9">
                  <a:pos x="T2" y="T3"/>
                </a:cxn>
                <a:cxn ang="T10">
                  <a:pos x="T4" y="T5"/>
                </a:cxn>
                <a:cxn ang="T11">
                  <a:pos x="T6" y="T7"/>
                </a:cxn>
              </a:cxnLst>
              <a:rect l="T12" t="T13" r="T14" b="T15"/>
              <a:pathLst>
                <a:path w="24" h="9">
                  <a:moveTo>
                    <a:pt x="24" y="4"/>
                  </a:moveTo>
                  <a:lnTo>
                    <a:pt x="11" y="0"/>
                  </a:lnTo>
                  <a:lnTo>
                    <a:pt x="0" y="9"/>
                  </a:lnTo>
                  <a:lnTo>
                    <a:pt x="2" y="8"/>
                  </a:lnTo>
                </a:path>
              </a:pathLst>
            </a:custGeom>
            <a:noFill/>
            <a:ln w="21590">
              <a:solidFill>
                <a:schemeClr val="accent1"/>
              </a:solidFill>
              <a:round/>
              <a:headEnd/>
              <a:tailEnd/>
            </a:ln>
          </p:spPr>
          <p:txBody>
            <a:bodyPr/>
            <a:lstStyle/>
            <a:p>
              <a:endParaRPr lang="ru-RU"/>
            </a:p>
          </p:txBody>
        </p:sp>
        <p:sp>
          <p:nvSpPr>
            <p:cNvPr id="25961" name="Freeform 179"/>
            <p:cNvSpPr>
              <a:spLocks noChangeAspect="1"/>
            </p:cNvSpPr>
            <p:nvPr/>
          </p:nvSpPr>
          <p:spPr bwMode="auto">
            <a:xfrm>
              <a:off x="1649" y="551"/>
              <a:ext cx="184" cy="53"/>
            </a:xfrm>
            <a:custGeom>
              <a:avLst/>
              <a:gdLst>
                <a:gd name="T0" fmla="*/ 126 w 196"/>
                <a:gd name="T1" fmla="*/ 0 h 57"/>
                <a:gd name="T2" fmla="*/ 113 w 196"/>
                <a:gd name="T3" fmla="*/ 17 h 57"/>
                <a:gd name="T4" fmla="*/ 95 w 196"/>
                <a:gd name="T5" fmla="*/ 29 h 57"/>
                <a:gd name="T6" fmla="*/ 73 w 196"/>
                <a:gd name="T7" fmla="*/ 34 h 57"/>
                <a:gd name="T8" fmla="*/ 51 w 196"/>
                <a:gd name="T9" fmla="*/ 34 h 57"/>
                <a:gd name="T10" fmla="*/ 30 w 196"/>
                <a:gd name="T11" fmla="*/ 29 h 57"/>
                <a:gd name="T12" fmla="*/ 11 w 196"/>
                <a:gd name="T13" fmla="*/ 17 h 57"/>
                <a:gd name="T14" fmla="*/ 0 w 196"/>
                <a:gd name="T15" fmla="*/ 5 h 57"/>
                <a:gd name="T16" fmla="*/ 0 60000 65536"/>
                <a:gd name="T17" fmla="*/ 0 60000 65536"/>
                <a:gd name="T18" fmla="*/ 0 60000 65536"/>
                <a:gd name="T19" fmla="*/ 0 60000 65536"/>
                <a:gd name="T20" fmla="*/ 0 60000 65536"/>
                <a:gd name="T21" fmla="*/ 0 60000 65536"/>
                <a:gd name="T22" fmla="*/ 0 60000 65536"/>
                <a:gd name="T23" fmla="*/ 0 60000 65536"/>
                <a:gd name="T24" fmla="*/ 0 w 196"/>
                <a:gd name="T25" fmla="*/ 0 h 57"/>
                <a:gd name="T26" fmla="*/ 196 w 196"/>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6" h="57">
                  <a:moveTo>
                    <a:pt x="196" y="0"/>
                  </a:moveTo>
                  <a:lnTo>
                    <a:pt x="175" y="27"/>
                  </a:lnTo>
                  <a:lnTo>
                    <a:pt x="147" y="47"/>
                  </a:lnTo>
                  <a:lnTo>
                    <a:pt x="114" y="57"/>
                  </a:lnTo>
                  <a:lnTo>
                    <a:pt x="79" y="57"/>
                  </a:lnTo>
                  <a:lnTo>
                    <a:pt x="46" y="47"/>
                  </a:lnTo>
                  <a:lnTo>
                    <a:pt x="18" y="27"/>
                  </a:lnTo>
                  <a:lnTo>
                    <a:pt x="0" y="5"/>
                  </a:lnTo>
                </a:path>
              </a:pathLst>
            </a:custGeom>
            <a:noFill/>
            <a:ln w="21590">
              <a:solidFill>
                <a:schemeClr val="accent1"/>
              </a:solidFill>
              <a:round/>
              <a:headEnd/>
              <a:tailEnd/>
            </a:ln>
          </p:spPr>
          <p:txBody>
            <a:bodyPr/>
            <a:lstStyle/>
            <a:p>
              <a:endParaRPr lang="ru-RU"/>
            </a:p>
          </p:txBody>
        </p:sp>
        <p:sp>
          <p:nvSpPr>
            <p:cNvPr id="25962" name="Freeform 180"/>
            <p:cNvSpPr>
              <a:spLocks noChangeAspect="1"/>
            </p:cNvSpPr>
            <p:nvPr/>
          </p:nvSpPr>
          <p:spPr bwMode="auto">
            <a:xfrm>
              <a:off x="1625" y="548"/>
              <a:ext cx="24" cy="9"/>
            </a:xfrm>
            <a:custGeom>
              <a:avLst/>
              <a:gdLst>
                <a:gd name="T0" fmla="*/ 15 w 26"/>
                <a:gd name="T1" fmla="*/ 5 h 10"/>
                <a:gd name="T2" fmla="*/ 8 w 26"/>
                <a:gd name="T3" fmla="*/ 0 h 10"/>
                <a:gd name="T4" fmla="*/ 2 w 26"/>
                <a:gd name="T5" fmla="*/ 4 h 10"/>
                <a:gd name="T6" fmla="*/ 0 w 26"/>
                <a:gd name="T7" fmla="*/ 5 h 10"/>
                <a:gd name="T8" fmla="*/ 0 60000 65536"/>
                <a:gd name="T9" fmla="*/ 0 60000 65536"/>
                <a:gd name="T10" fmla="*/ 0 60000 65536"/>
                <a:gd name="T11" fmla="*/ 0 60000 65536"/>
                <a:gd name="T12" fmla="*/ 0 w 26"/>
                <a:gd name="T13" fmla="*/ 0 h 10"/>
                <a:gd name="T14" fmla="*/ 26 w 26"/>
                <a:gd name="T15" fmla="*/ 10 h 10"/>
              </a:gdLst>
              <a:ahLst/>
              <a:cxnLst>
                <a:cxn ang="T8">
                  <a:pos x="T0" y="T1"/>
                </a:cxn>
                <a:cxn ang="T9">
                  <a:pos x="T2" y="T3"/>
                </a:cxn>
                <a:cxn ang="T10">
                  <a:pos x="T4" y="T5"/>
                </a:cxn>
                <a:cxn ang="T11">
                  <a:pos x="T6" y="T7"/>
                </a:cxn>
              </a:cxnLst>
              <a:rect l="T12" t="T13" r="T14" b="T15"/>
              <a:pathLst>
                <a:path w="26" h="10">
                  <a:moveTo>
                    <a:pt x="26" y="8"/>
                  </a:moveTo>
                  <a:lnTo>
                    <a:pt x="15" y="0"/>
                  </a:lnTo>
                  <a:lnTo>
                    <a:pt x="2" y="4"/>
                  </a:lnTo>
                  <a:lnTo>
                    <a:pt x="0" y="10"/>
                  </a:lnTo>
                </a:path>
              </a:pathLst>
            </a:custGeom>
            <a:noFill/>
            <a:ln w="21590">
              <a:solidFill>
                <a:schemeClr val="accent1"/>
              </a:solidFill>
              <a:round/>
              <a:headEnd/>
              <a:tailEnd/>
            </a:ln>
          </p:spPr>
          <p:txBody>
            <a:bodyPr/>
            <a:lstStyle/>
            <a:p>
              <a:endParaRPr lang="ru-RU"/>
            </a:p>
          </p:txBody>
        </p:sp>
        <p:sp>
          <p:nvSpPr>
            <p:cNvPr id="25963" name="Freeform 181"/>
            <p:cNvSpPr>
              <a:spLocks noChangeAspect="1"/>
            </p:cNvSpPr>
            <p:nvPr/>
          </p:nvSpPr>
          <p:spPr bwMode="auto">
            <a:xfrm>
              <a:off x="1430" y="557"/>
              <a:ext cx="195" cy="139"/>
            </a:xfrm>
            <a:custGeom>
              <a:avLst/>
              <a:gdLst>
                <a:gd name="T0" fmla="*/ 129 w 209"/>
                <a:gd name="T1" fmla="*/ 0 h 150"/>
                <a:gd name="T2" fmla="*/ 115 w 209"/>
                <a:gd name="T3" fmla="*/ 26 h 150"/>
                <a:gd name="T4" fmla="*/ 96 w 209"/>
                <a:gd name="T5" fmla="*/ 48 h 150"/>
                <a:gd name="T6" fmla="*/ 72 w 209"/>
                <a:gd name="T7" fmla="*/ 65 h 150"/>
                <a:gd name="T8" fmla="*/ 45 w 209"/>
                <a:gd name="T9" fmla="*/ 79 h 150"/>
                <a:gd name="T10" fmla="*/ 16 w 209"/>
                <a:gd name="T11" fmla="*/ 86 h 150"/>
                <a:gd name="T12" fmla="*/ 0 w 209"/>
                <a:gd name="T13" fmla="*/ 88 h 150"/>
                <a:gd name="T14" fmla="*/ 0 60000 65536"/>
                <a:gd name="T15" fmla="*/ 0 60000 65536"/>
                <a:gd name="T16" fmla="*/ 0 60000 65536"/>
                <a:gd name="T17" fmla="*/ 0 60000 65536"/>
                <a:gd name="T18" fmla="*/ 0 60000 65536"/>
                <a:gd name="T19" fmla="*/ 0 60000 65536"/>
                <a:gd name="T20" fmla="*/ 0 60000 65536"/>
                <a:gd name="T21" fmla="*/ 0 w 209"/>
                <a:gd name="T22" fmla="*/ 0 h 150"/>
                <a:gd name="T23" fmla="*/ 209 w 209"/>
                <a:gd name="T24" fmla="*/ 150 h 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9" h="150">
                  <a:moveTo>
                    <a:pt x="209" y="0"/>
                  </a:moveTo>
                  <a:lnTo>
                    <a:pt x="186" y="44"/>
                  </a:lnTo>
                  <a:lnTo>
                    <a:pt x="155" y="82"/>
                  </a:lnTo>
                  <a:lnTo>
                    <a:pt x="117" y="112"/>
                  </a:lnTo>
                  <a:lnTo>
                    <a:pt x="73" y="135"/>
                  </a:lnTo>
                  <a:lnTo>
                    <a:pt x="25" y="147"/>
                  </a:lnTo>
                  <a:lnTo>
                    <a:pt x="0" y="150"/>
                  </a:lnTo>
                </a:path>
              </a:pathLst>
            </a:custGeom>
            <a:noFill/>
            <a:ln w="21590">
              <a:solidFill>
                <a:schemeClr val="accent1"/>
              </a:solidFill>
              <a:round/>
              <a:headEnd/>
              <a:tailEnd/>
            </a:ln>
          </p:spPr>
          <p:txBody>
            <a:bodyPr/>
            <a:lstStyle/>
            <a:p>
              <a:endParaRPr lang="ru-RU"/>
            </a:p>
          </p:txBody>
        </p:sp>
        <p:sp>
          <p:nvSpPr>
            <p:cNvPr id="25964" name="Line 182"/>
            <p:cNvSpPr>
              <a:spLocks noChangeAspect="1" noChangeShapeType="1"/>
            </p:cNvSpPr>
            <p:nvPr/>
          </p:nvSpPr>
          <p:spPr bwMode="auto">
            <a:xfrm flipH="1">
              <a:off x="1407" y="696"/>
              <a:ext cx="23" cy="1"/>
            </a:xfrm>
            <a:prstGeom prst="line">
              <a:avLst/>
            </a:prstGeom>
            <a:noFill/>
            <a:ln w="21590">
              <a:solidFill>
                <a:schemeClr val="accent1"/>
              </a:solidFill>
              <a:round/>
              <a:headEnd/>
              <a:tailEnd/>
            </a:ln>
          </p:spPr>
          <p:txBody>
            <a:bodyPr/>
            <a:lstStyle/>
            <a:p>
              <a:endParaRPr lang="ru-RU"/>
            </a:p>
          </p:txBody>
        </p:sp>
        <p:sp>
          <p:nvSpPr>
            <p:cNvPr id="25965" name="Freeform 183"/>
            <p:cNvSpPr>
              <a:spLocks noChangeAspect="1"/>
            </p:cNvSpPr>
            <p:nvPr/>
          </p:nvSpPr>
          <p:spPr bwMode="auto">
            <a:xfrm>
              <a:off x="1371" y="696"/>
              <a:ext cx="36" cy="29"/>
            </a:xfrm>
            <a:custGeom>
              <a:avLst/>
              <a:gdLst>
                <a:gd name="T0" fmla="*/ 22 w 39"/>
                <a:gd name="T1" fmla="*/ 0 h 31"/>
                <a:gd name="T2" fmla="*/ 12 w 39"/>
                <a:gd name="T3" fmla="*/ 5 h 31"/>
                <a:gd name="T4" fmla="*/ 4 w 39"/>
                <a:gd name="T5" fmla="*/ 12 h 31"/>
                <a:gd name="T6" fmla="*/ 0 w 39"/>
                <a:gd name="T7" fmla="*/ 20 h 31"/>
                <a:gd name="T8" fmla="*/ 0 60000 65536"/>
                <a:gd name="T9" fmla="*/ 0 60000 65536"/>
                <a:gd name="T10" fmla="*/ 0 60000 65536"/>
                <a:gd name="T11" fmla="*/ 0 60000 65536"/>
                <a:gd name="T12" fmla="*/ 0 w 39"/>
                <a:gd name="T13" fmla="*/ 0 h 31"/>
                <a:gd name="T14" fmla="*/ 39 w 39"/>
                <a:gd name="T15" fmla="*/ 31 h 31"/>
              </a:gdLst>
              <a:ahLst/>
              <a:cxnLst>
                <a:cxn ang="T8">
                  <a:pos x="T0" y="T1"/>
                </a:cxn>
                <a:cxn ang="T9">
                  <a:pos x="T2" y="T3"/>
                </a:cxn>
                <a:cxn ang="T10">
                  <a:pos x="T4" y="T5"/>
                </a:cxn>
                <a:cxn ang="T11">
                  <a:pos x="T6" y="T7"/>
                </a:cxn>
              </a:cxnLst>
              <a:rect l="T12" t="T13" r="T14" b="T15"/>
              <a:pathLst>
                <a:path w="39" h="31">
                  <a:moveTo>
                    <a:pt x="39" y="0"/>
                  </a:moveTo>
                  <a:lnTo>
                    <a:pt x="19" y="5"/>
                  </a:lnTo>
                  <a:lnTo>
                    <a:pt x="4" y="19"/>
                  </a:lnTo>
                  <a:lnTo>
                    <a:pt x="0" y="31"/>
                  </a:lnTo>
                </a:path>
              </a:pathLst>
            </a:custGeom>
            <a:noFill/>
            <a:ln w="21590">
              <a:solidFill>
                <a:schemeClr val="accent1"/>
              </a:solidFill>
              <a:round/>
              <a:headEnd/>
              <a:tailEnd/>
            </a:ln>
          </p:spPr>
          <p:txBody>
            <a:bodyPr/>
            <a:lstStyle/>
            <a:p>
              <a:endParaRPr lang="ru-RU"/>
            </a:p>
          </p:txBody>
        </p:sp>
        <p:sp>
          <p:nvSpPr>
            <p:cNvPr id="25966" name="Freeform 184"/>
            <p:cNvSpPr>
              <a:spLocks noChangeAspect="1"/>
            </p:cNvSpPr>
            <p:nvPr/>
          </p:nvSpPr>
          <p:spPr bwMode="auto">
            <a:xfrm>
              <a:off x="1362" y="725"/>
              <a:ext cx="9" cy="8"/>
            </a:xfrm>
            <a:custGeom>
              <a:avLst/>
              <a:gdLst>
                <a:gd name="T0" fmla="*/ 5 w 10"/>
                <a:gd name="T1" fmla="*/ 0 h 9"/>
                <a:gd name="T2" fmla="*/ 2 w 10"/>
                <a:gd name="T3" fmla="*/ 4 h 9"/>
                <a:gd name="T4" fmla="*/ 0 w 10"/>
                <a:gd name="T5" fmla="*/ 4 h 9"/>
                <a:gd name="T6" fmla="*/ 0 60000 65536"/>
                <a:gd name="T7" fmla="*/ 0 60000 65536"/>
                <a:gd name="T8" fmla="*/ 0 60000 65536"/>
                <a:gd name="T9" fmla="*/ 0 w 10"/>
                <a:gd name="T10" fmla="*/ 0 h 9"/>
                <a:gd name="T11" fmla="*/ 10 w 10"/>
                <a:gd name="T12" fmla="*/ 9 h 9"/>
              </a:gdLst>
              <a:ahLst/>
              <a:cxnLst>
                <a:cxn ang="T6">
                  <a:pos x="T0" y="T1"/>
                </a:cxn>
                <a:cxn ang="T7">
                  <a:pos x="T2" y="T3"/>
                </a:cxn>
                <a:cxn ang="T8">
                  <a:pos x="T4" y="T5"/>
                </a:cxn>
              </a:cxnLst>
              <a:rect l="T9" t="T10" r="T11" b="T12"/>
              <a:pathLst>
                <a:path w="10" h="9">
                  <a:moveTo>
                    <a:pt x="10" y="0"/>
                  </a:moveTo>
                  <a:lnTo>
                    <a:pt x="2" y="9"/>
                  </a:lnTo>
                  <a:lnTo>
                    <a:pt x="0" y="8"/>
                  </a:lnTo>
                </a:path>
              </a:pathLst>
            </a:custGeom>
            <a:noFill/>
            <a:ln w="21590">
              <a:solidFill>
                <a:schemeClr val="accent1"/>
              </a:solidFill>
              <a:round/>
              <a:headEnd/>
              <a:tailEnd/>
            </a:ln>
          </p:spPr>
          <p:txBody>
            <a:bodyPr/>
            <a:lstStyle/>
            <a:p>
              <a:endParaRPr lang="ru-RU"/>
            </a:p>
          </p:txBody>
        </p:sp>
        <p:sp>
          <p:nvSpPr>
            <p:cNvPr id="25967" name="Line 185"/>
            <p:cNvSpPr>
              <a:spLocks noChangeAspect="1" noChangeShapeType="1"/>
            </p:cNvSpPr>
            <p:nvPr/>
          </p:nvSpPr>
          <p:spPr bwMode="auto">
            <a:xfrm flipH="1">
              <a:off x="863" y="733"/>
              <a:ext cx="499" cy="1"/>
            </a:xfrm>
            <a:prstGeom prst="line">
              <a:avLst/>
            </a:prstGeom>
            <a:noFill/>
            <a:ln w="21590">
              <a:solidFill>
                <a:schemeClr val="accent1"/>
              </a:solidFill>
              <a:round/>
              <a:headEnd/>
              <a:tailEnd/>
            </a:ln>
          </p:spPr>
          <p:txBody>
            <a:bodyPr/>
            <a:lstStyle/>
            <a:p>
              <a:endParaRPr lang="ru-RU"/>
            </a:p>
          </p:txBody>
        </p:sp>
        <p:sp>
          <p:nvSpPr>
            <p:cNvPr id="25968" name="Line 186"/>
            <p:cNvSpPr>
              <a:spLocks noChangeAspect="1" noChangeShapeType="1"/>
            </p:cNvSpPr>
            <p:nvPr/>
          </p:nvSpPr>
          <p:spPr bwMode="auto">
            <a:xfrm flipV="1">
              <a:off x="863" y="545"/>
              <a:ext cx="1" cy="188"/>
            </a:xfrm>
            <a:prstGeom prst="line">
              <a:avLst/>
            </a:prstGeom>
            <a:noFill/>
            <a:ln w="21590">
              <a:solidFill>
                <a:schemeClr val="accent1"/>
              </a:solidFill>
              <a:round/>
              <a:headEnd/>
              <a:tailEnd/>
            </a:ln>
          </p:spPr>
          <p:txBody>
            <a:bodyPr/>
            <a:lstStyle/>
            <a:p>
              <a:endParaRPr lang="ru-RU"/>
            </a:p>
          </p:txBody>
        </p:sp>
        <p:sp>
          <p:nvSpPr>
            <p:cNvPr id="25969" name="Line 187"/>
            <p:cNvSpPr>
              <a:spLocks noChangeAspect="1" noChangeShapeType="1"/>
            </p:cNvSpPr>
            <p:nvPr/>
          </p:nvSpPr>
          <p:spPr bwMode="auto">
            <a:xfrm flipH="1">
              <a:off x="494" y="545"/>
              <a:ext cx="369" cy="1"/>
            </a:xfrm>
            <a:prstGeom prst="line">
              <a:avLst/>
            </a:prstGeom>
            <a:noFill/>
            <a:ln w="21590">
              <a:solidFill>
                <a:schemeClr val="accent1"/>
              </a:solidFill>
              <a:round/>
              <a:headEnd/>
              <a:tailEnd/>
            </a:ln>
          </p:spPr>
          <p:txBody>
            <a:bodyPr/>
            <a:lstStyle/>
            <a:p>
              <a:endParaRPr lang="ru-RU"/>
            </a:p>
          </p:txBody>
        </p:sp>
        <p:sp>
          <p:nvSpPr>
            <p:cNvPr id="25970" name="Line 188"/>
            <p:cNvSpPr>
              <a:spLocks noChangeAspect="1" noChangeShapeType="1"/>
            </p:cNvSpPr>
            <p:nvPr/>
          </p:nvSpPr>
          <p:spPr bwMode="auto">
            <a:xfrm flipV="1">
              <a:off x="494" y="385"/>
              <a:ext cx="1" cy="160"/>
            </a:xfrm>
            <a:prstGeom prst="line">
              <a:avLst/>
            </a:prstGeom>
            <a:noFill/>
            <a:ln w="21590">
              <a:solidFill>
                <a:schemeClr val="accent1"/>
              </a:solidFill>
              <a:round/>
              <a:headEnd/>
              <a:tailEnd/>
            </a:ln>
          </p:spPr>
          <p:txBody>
            <a:bodyPr/>
            <a:lstStyle/>
            <a:p>
              <a:endParaRPr lang="ru-RU"/>
            </a:p>
          </p:txBody>
        </p:sp>
      </p:grpSp>
      <p:pic>
        <p:nvPicPr>
          <p:cNvPr id="25976" name="Picture 4"/>
          <p:cNvPicPr>
            <a:picLocks noChangeAspect="1" noChangeArrowheads="1"/>
          </p:cNvPicPr>
          <p:nvPr/>
        </p:nvPicPr>
        <p:blipFill>
          <a:blip r:embed="rId6"/>
          <a:srcRect/>
          <a:stretch>
            <a:fillRect/>
          </a:stretch>
        </p:blipFill>
        <p:spPr bwMode="auto">
          <a:xfrm>
            <a:off x="6156325" y="1131889"/>
            <a:ext cx="1949360" cy="1109492"/>
          </a:xfrm>
          <a:prstGeom prst="rect">
            <a:avLst/>
          </a:prstGeom>
          <a:noFill/>
          <a:ln w="9525">
            <a:noFill/>
            <a:miter lim="800000"/>
            <a:headEnd/>
            <a:tailEnd/>
          </a:ln>
        </p:spPr>
      </p:pic>
      <p:sp>
        <p:nvSpPr>
          <p:cNvPr id="25977" name="Прямоугольник 189"/>
          <p:cNvSpPr>
            <a:spLocks noChangeArrowheads="1"/>
          </p:cNvSpPr>
          <p:nvPr/>
        </p:nvSpPr>
        <p:spPr bwMode="auto">
          <a:xfrm>
            <a:off x="35504" y="620218"/>
            <a:ext cx="9073007" cy="461665"/>
          </a:xfrm>
          <a:prstGeom prst="rect">
            <a:avLst/>
          </a:prstGeom>
          <a:noFill/>
          <a:ln w="9525">
            <a:noFill/>
            <a:miter lim="800000"/>
            <a:headEnd/>
            <a:tailEnd/>
          </a:ln>
        </p:spPr>
        <p:txBody>
          <a:bodyPr wrap="square">
            <a:spAutoFit/>
          </a:bodyPr>
          <a:lstStyle/>
          <a:p>
            <a:pPr algn="ctr"/>
            <a:r>
              <a:rPr lang="ru-RU" sz="2400" b="1" dirty="0">
                <a:solidFill>
                  <a:srgbClr val="0028DA"/>
                </a:solidFill>
                <a:latin typeface="Century Gothic" pitchFamily="34" charset="0"/>
              </a:rPr>
              <a:t>Импорт данных</a:t>
            </a:r>
          </a:p>
        </p:txBody>
      </p:sp>
      <p:sp>
        <p:nvSpPr>
          <p:cNvPr id="185" name="Прямоугольник 184"/>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 1"/>
          <p:cNvSpPr>
            <a:spLocks noGrp="1"/>
          </p:cNvSpPr>
          <p:nvPr>
            <p:ph type="body" sz="quarter" idx="10"/>
          </p:nvPr>
        </p:nvSpPr>
        <p:spPr>
          <a:xfrm>
            <a:off x="4283974" y="915570"/>
            <a:ext cx="4362143" cy="374225"/>
          </a:xfrm>
        </p:spPr>
        <p:txBody>
          <a:bodyPr/>
          <a:lstStyle/>
          <a:p>
            <a:pPr marL="0" indent="0">
              <a:buNone/>
            </a:pPr>
            <a:r>
              <a:rPr lang="ru-RU" dirty="0" smtClean="0"/>
              <a:t>Мы готовы ответить на все Ваши вопросы</a:t>
            </a:r>
            <a:endParaRPr lang="ru-RU" dirty="0"/>
          </a:p>
        </p:txBody>
      </p:sp>
      <p:sp>
        <p:nvSpPr>
          <p:cNvPr id="3" name="Прямоугольник 2"/>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
        <p:nvSpPr>
          <p:cNvPr id="4" name="Заголовок 1"/>
          <p:cNvSpPr txBox="1">
            <a:spLocks/>
          </p:cNvSpPr>
          <p:nvPr/>
        </p:nvSpPr>
        <p:spPr>
          <a:xfrm>
            <a:off x="3635896" y="1707654"/>
            <a:ext cx="3888432" cy="1235904"/>
          </a:xfrm>
          <a:prstGeom prst="rect">
            <a:avLst/>
          </a:prstGeom>
        </p:spPr>
        <p:txBody>
          <a:bodyPr rtlCol="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ru-RU" sz="2000" b="1" dirty="0" smtClean="0">
                <a:solidFill>
                  <a:srgbClr val="CC6600"/>
                </a:solidFill>
                <a:latin typeface="Century Gothic" panose="020B0502020202020204" pitchFamily="34" charset="0"/>
                <a:ea typeface="+mn-ea"/>
              </a:rPr>
              <a:t>Система геометрического моделирования и подготовки управляющих программ для станков c ЧПУ</a:t>
            </a:r>
            <a:endParaRPr lang="ru-RU" sz="2000" b="1" dirty="0">
              <a:solidFill>
                <a:srgbClr val="CC6600"/>
              </a:solidFill>
              <a:latin typeface="Century Gothic" panose="020B0502020202020204" pitchFamily="34" charset="0"/>
              <a:ea typeface="+mn-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5" name="Picture 2"/>
          <p:cNvPicPr>
            <a:picLocks noChangeAspect="1" noChangeArrowheads="1"/>
          </p:cNvPicPr>
          <p:nvPr/>
        </p:nvPicPr>
        <p:blipFill>
          <a:blip r:embed="rId3"/>
          <a:srcRect/>
          <a:stretch>
            <a:fillRect/>
          </a:stretch>
        </p:blipFill>
        <p:spPr bwMode="auto">
          <a:xfrm>
            <a:off x="178822" y="997991"/>
            <a:ext cx="2381808" cy="1716075"/>
          </a:xfrm>
          <a:prstGeom prst="rect">
            <a:avLst/>
          </a:prstGeom>
          <a:noFill/>
          <a:ln w="12700">
            <a:solidFill>
              <a:schemeClr val="bg1"/>
            </a:solidFill>
            <a:miter lim="800000"/>
            <a:headEnd/>
            <a:tailEnd/>
          </a:ln>
        </p:spPr>
      </p:pic>
      <p:sp>
        <p:nvSpPr>
          <p:cNvPr id="27666" name="Rectangle 6"/>
          <p:cNvSpPr>
            <a:spLocks noChangeArrowheads="1"/>
          </p:cNvSpPr>
          <p:nvPr/>
        </p:nvSpPr>
        <p:spPr bwMode="auto">
          <a:xfrm>
            <a:off x="323858" y="1131892"/>
            <a:ext cx="682879" cy="276999"/>
          </a:xfrm>
          <a:prstGeom prst="rect">
            <a:avLst/>
          </a:prstGeom>
          <a:noFill/>
          <a:ln w="9525">
            <a:noFill/>
            <a:miter lim="800000"/>
            <a:headEnd/>
            <a:tailEnd/>
          </a:ln>
        </p:spPr>
        <p:txBody>
          <a:bodyPr wrap="none" lIns="0" tIns="0" rIns="0" bIns="0">
            <a:spAutoFit/>
          </a:bodyPr>
          <a:lstStyle/>
          <a:p>
            <a:r>
              <a:rPr lang="ru-RU" b="1" dirty="0">
                <a:solidFill>
                  <a:srgbClr val="FF9900"/>
                </a:solidFill>
                <a:latin typeface="Century Gothic" pitchFamily="34" charset="0"/>
              </a:rPr>
              <a:t>CATIA</a:t>
            </a:r>
          </a:p>
        </p:txBody>
      </p:sp>
      <p:pic>
        <p:nvPicPr>
          <p:cNvPr id="27667" name="Picture 7"/>
          <p:cNvPicPr>
            <a:picLocks noChangeAspect="1" noChangeArrowheads="1"/>
          </p:cNvPicPr>
          <p:nvPr/>
        </p:nvPicPr>
        <p:blipFill>
          <a:blip r:embed="rId4"/>
          <a:srcRect/>
          <a:stretch>
            <a:fillRect/>
          </a:stretch>
        </p:blipFill>
        <p:spPr bwMode="auto">
          <a:xfrm>
            <a:off x="208130" y="2813605"/>
            <a:ext cx="2355223" cy="1833710"/>
          </a:xfrm>
          <a:prstGeom prst="rect">
            <a:avLst/>
          </a:prstGeom>
          <a:noFill/>
          <a:ln w="12700">
            <a:solidFill>
              <a:schemeClr val="bg1"/>
            </a:solidFill>
            <a:miter lim="800000"/>
            <a:headEnd/>
            <a:tailEnd/>
          </a:ln>
        </p:spPr>
      </p:pic>
      <p:sp>
        <p:nvSpPr>
          <p:cNvPr id="27668" name="Rectangle 11"/>
          <p:cNvSpPr>
            <a:spLocks noChangeArrowheads="1"/>
          </p:cNvSpPr>
          <p:nvPr/>
        </p:nvSpPr>
        <p:spPr bwMode="auto">
          <a:xfrm>
            <a:off x="1204016" y="3003801"/>
            <a:ext cx="1270000" cy="246221"/>
          </a:xfrm>
          <a:prstGeom prst="rect">
            <a:avLst/>
          </a:prstGeom>
          <a:noFill/>
          <a:ln w="9525">
            <a:noFill/>
            <a:miter lim="800000"/>
            <a:headEnd/>
            <a:tailEnd/>
          </a:ln>
        </p:spPr>
        <p:txBody>
          <a:bodyPr lIns="0" tIns="0" rIns="0" bIns="0">
            <a:spAutoFit/>
          </a:bodyPr>
          <a:lstStyle/>
          <a:p>
            <a:r>
              <a:rPr lang="ru-RU" sz="1600" b="1" dirty="0" err="1">
                <a:solidFill>
                  <a:srgbClr val="FF9900"/>
                </a:solidFill>
                <a:latin typeface="Century Gothic" pitchFamily="34" charset="0"/>
              </a:rPr>
              <a:t>PowerSHAPE</a:t>
            </a:r>
            <a:endParaRPr lang="ru-RU" sz="1600" b="1" dirty="0">
              <a:solidFill>
                <a:srgbClr val="FF9900"/>
              </a:solidFill>
              <a:latin typeface="Century Gothic" pitchFamily="34" charset="0"/>
            </a:endParaRPr>
          </a:p>
        </p:txBody>
      </p:sp>
      <p:pic>
        <p:nvPicPr>
          <p:cNvPr id="27669" name="Picture 12"/>
          <p:cNvPicPr>
            <a:picLocks noChangeAspect="1" noChangeArrowheads="1"/>
          </p:cNvPicPr>
          <p:nvPr/>
        </p:nvPicPr>
        <p:blipFill>
          <a:blip r:embed="rId5"/>
          <a:srcRect/>
          <a:stretch>
            <a:fillRect/>
          </a:stretch>
        </p:blipFill>
        <p:spPr bwMode="auto">
          <a:xfrm>
            <a:off x="3353945" y="993032"/>
            <a:ext cx="2444750" cy="1752600"/>
          </a:xfrm>
          <a:prstGeom prst="rect">
            <a:avLst/>
          </a:prstGeom>
          <a:noFill/>
          <a:ln w="12700">
            <a:solidFill>
              <a:schemeClr val="bg1"/>
            </a:solidFill>
            <a:miter lim="800000"/>
            <a:headEnd/>
            <a:tailEnd/>
          </a:ln>
        </p:spPr>
      </p:pic>
      <p:sp>
        <p:nvSpPr>
          <p:cNvPr id="27670" name="Rectangle 20"/>
          <p:cNvSpPr>
            <a:spLocks noChangeArrowheads="1"/>
          </p:cNvSpPr>
          <p:nvPr/>
        </p:nvSpPr>
        <p:spPr bwMode="auto">
          <a:xfrm>
            <a:off x="3563938" y="1131891"/>
            <a:ext cx="687387" cy="246221"/>
          </a:xfrm>
          <a:prstGeom prst="rect">
            <a:avLst/>
          </a:prstGeom>
          <a:noFill/>
          <a:ln w="9525">
            <a:noFill/>
            <a:miter lim="800000"/>
            <a:headEnd/>
            <a:tailEnd/>
          </a:ln>
        </p:spPr>
        <p:txBody>
          <a:bodyPr lIns="0" tIns="0" rIns="0" bIns="0">
            <a:spAutoFit/>
          </a:bodyPr>
          <a:lstStyle/>
          <a:p>
            <a:pPr algn="just"/>
            <a:r>
              <a:rPr lang="ru-RU" sz="1600" b="1" dirty="0">
                <a:solidFill>
                  <a:srgbClr val="FF9900"/>
                </a:solidFill>
                <a:latin typeface="Century Gothic" pitchFamily="34" charset="0"/>
              </a:rPr>
              <a:t>Т-</a:t>
            </a:r>
            <a:r>
              <a:rPr lang="ru-RU" sz="1600" b="1" dirty="0" err="1">
                <a:solidFill>
                  <a:srgbClr val="FF9900"/>
                </a:solidFill>
                <a:latin typeface="Century Gothic" pitchFamily="34" charset="0"/>
              </a:rPr>
              <a:t>Flex</a:t>
            </a:r>
            <a:endParaRPr lang="ru-RU" sz="1600" b="1" dirty="0">
              <a:solidFill>
                <a:srgbClr val="FF9900"/>
              </a:solidFill>
              <a:latin typeface="Century Gothic" pitchFamily="34" charset="0"/>
            </a:endParaRPr>
          </a:p>
        </p:txBody>
      </p:sp>
      <p:pic>
        <p:nvPicPr>
          <p:cNvPr id="27671" name="Picture 21"/>
          <p:cNvPicPr>
            <a:picLocks noChangeAspect="1" noChangeArrowheads="1"/>
          </p:cNvPicPr>
          <p:nvPr/>
        </p:nvPicPr>
        <p:blipFill>
          <a:blip r:embed="rId6"/>
          <a:srcRect/>
          <a:stretch>
            <a:fillRect/>
          </a:stretch>
        </p:blipFill>
        <p:spPr bwMode="auto">
          <a:xfrm>
            <a:off x="3353945" y="2866767"/>
            <a:ext cx="1646226" cy="1225810"/>
          </a:xfrm>
          <a:prstGeom prst="rect">
            <a:avLst/>
          </a:prstGeom>
          <a:noFill/>
          <a:ln w="12700">
            <a:solidFill>
              <a:schemeClr val="bg1"/>
            </a:solidFill>
            <a:miter lim="800000"/>
            <a:headEnd/>
            <a:tailEnd/>
          </a:ln>
        </p:spPr>
      </p:pic>
      <p:sp>
        <p:nvSpPr>
          <p:cNvPr id="27672" name="Rectangle 25"/>
          <p:cNvSpPr>
            <a:spLocks noChangeArrowheads="1"/>
          </p:cNvSpPr>
          <p:nvPr/>
        </p:nvSpPr>
        <p:spPr bwMode="auto">
          <a:xfrm>
            <a:off x="3584132" y="4190916"/>
            <a:ext cx="1059876" cy="215444"/>
          </a:xfrm>
          <a:prstGeom prst="rect">
            <a:avLst/>
          </a:prstGeom>
          <a:noFill/>
          <a:ln w="9525">
            <a:noFill/>
            <a:miter lim="800000"/>
            <a:headEnd/>
            <a:tailEnd/>
          </a:ln>
        </p:spPr>
        <p:txBody>
          <a:bodyPr wrap="square" lIns="0" tIns="0" rIns="0" bIns="0">
            <a:spAutoFit/>
          </a:bodyPr>
          <a:lstStyle/>
          <a:p>
            <a:pPr algn="ctr"/>
            <a:r>
              <a:rPr lang="en-US" sz="1400" b="1" dirty="0">
                <a:solidFill>
                  <a:srgbClr val="202122"/>
                </a:solidFill>
                <a:latin typeface="Arial"/>
              </a:rPr>
              <a:t>NX</a:t>
            </a:r>
            <a:r>
              <a:rPr lang="en-US" sz="1400" dirty="0">
                <a:solidFill>
                  <a:srgbClr val="202122"/>
                </a:solidFill>
                <a:latin typeface="Arial"/>
              </a:rPr>
              <a:t> </a:t>
            </a:r>
            <a:endParaRPr lang="ru-RU" sz="1400" b="1" dirty="0">
              <a:latin typeface="Century Gothic" pitchFamily="34" charset="0"/>
            </a:endParaRPr>
          </a:p>
        </p:txBody>
      </p:sp>
      <p:pic>
        <p:nvPicPr>
          <p:cNvPr id="27673" name="Picture 26"/>
          <p:cNvPicPr>
            <a:picLocks noChangeAspect="1" noChangeArrowheads="1"/>
          </p:cNvPicPr>
          <p:nvPr/>
        </p:nvPicPr>
        <p:blipFill>
          <a:blip r:embed="rId7"/>
          <a:srcRect/>
          <a:stretch>
            <a:fillRect/>
          </a:stretch>
        </p:blipFill>
        <p:spPr bwMode="auto">
          <a:xfrm>
            <a:off x="6525211" y="939917"/>
            <a:ext cx="2267959" cy="1774153"/>
          </a:xfrm>
          <a:prstGeom prst="rect">
            <a:avLst/>
          </a:prstGeom>
          <a:noFill/>
          <a:ln w="12700">
            <a:solidFill>
              <a:schemeClr val="bg1"/>
            </a:solidFill>
            <a:miter lim="800000"/>
            <a:headEnd/>
            <a:tailEnd/>
          </a:ln>
        </p:spPr>
      </p:pic>
      <p:sp>
        <p:nvSpPr>
          <p:cNvPr id="27674" name="Rectangle 28"/>
          <p:cNvSpPr>
            <a:spLocks noChangeArrowheads="1"/>
          </p:cNvSpPr>
          <p:nvPr/>
        </p:nvSpPr>
        <p:spPr bwMode="auto">
          <a:xfrm>
            <a:off x="6660232" y="1131665"/>
            <a:ext cx="1263650" cy="246221"/>
          </a:xfrm>
          <a:prstGeom prst="rect">
            <a:avLst/>
          </a:prstGeom>
          <a:noFill/>
          <a:ln w="9525">
            <a:noFill/>
            <a:miter lim="800000"/>
            <a:headEnd/>
            <a:tailEnd/>
          </a:ln>
        </p:spPr>
        <p:txBody>
          <a:bodyPr lIns="0" tIns="0" rIns="0" bIns="0">
            <a:spAutoFit/>
          </a:bodyPr>
          <a:lstStyle/>
          <a:p>
            <a:r>
              <a:rPr lang="ru-RU" sz="1600" b="1" dirty="0" err="1">
                <a:solidFill>
                  <a:srgbClr val="FF9900"/>
                </a:solidFill>
                <a:latin typeface="Century Gothic" pitchFamily="34" charset="0"/>
              </a:rPr>
              <a:t>ProEngineer</a:t>
            </a:r>
            <a:endParaRPr lang="ru-RU" sz="1600" b="1" dirty="0">
              <a:solidFill>
                <a:srgbClr val="FF9900"/>
              </a:solidFill>
              <a:latin typeface="Century Gothic" pitchFamily="34" charset="0"/>
            </a:endParaRPr>
          </a:p>
        </p:txBody>
      </p:sp>
      <p:pic>
        <p:nvPicPr>
          <p:cNvPr id="27675" name="Picture 29"/>
          <p:cNvPicPr>
            <a:picLocks noChangeAspect="1" noChangeArrowheads="1"/>
          </p:cNvPicPr>
          <p:nvPr/>
        </p:nvPicPr>
        <p:blipFill>
          <a:blip r:embed="rId8"/>
          <a:srcRect/>
          <a:stretch>
            <a:fillRect/>
          </a:stretch>
        </p:blipFill>
        <p:spPr bwMode="auto">
          <a:xfrm>
            <a:off x="7150100" y="2861615"/>
            <a:ext cx="1643062" cy="1196975"/>
          </a:xfrm>
          <a:prstGeom prst="rect">
            <a:avLst/>
          </a:prstGeom>
          <a:noFill/>
          <a:ln w="12700">
            <a:solidFill>
              <a:schemeClr val="bg1"/>
            </a:solidFill>
            <a:miter lim="800000"/>
            <a:headEnd/>
            <a:tailEnd/>
          </a:ln>
        </p:spPr>
      </p:pic>
      <p:sp>
        <p:nvSpPr>
          <p:cNvPr id="27676" name="Rectangle 31"/>
          <p:cNvSpPr>
            <a:spLocks noChangeArrowheads="1"/>
          </p:cNvSpPr>
          <p:nvPr/>
        </p:nvSpPr>
        <p:spPr bwMode="auto">
          <a:xfrm>
            <a:off x="6974681" y="4074064"/>
            <a:ext cx="1993900" cy="461665"/>
          </a:xfrm>
          <a:prstGeom prst="rect">
            <a:avLst/>
          </a:prstGeom>
          <a:noFill/>
          <a:ln w="9525">
            <a:noFill/>
            <a:miter lim="800000"/>
            <a:headEnd/>
            <a:tailEnd/>
          </a:ln>
        </p:spPr>
        <p:txBody>
          <a:bodyPr wrap="square" lIns="0" tIns="0" rIns="0" bIns="0">
            <a:spAutoFit/>
          </a:bodyPr>
          <a:lstStyle/>
          <a:p>
            <a:pPr algn="ctr"/>
            <a:r>
              <a:rPr lang="ru-RU" sz="1500" b="1" dirty="0">
                <a:latin typeface="Century Gothic" pitchFamily="34" charset="0"/>
              </a:rPr>
              <a:t>Модель</a:t>
            </a:r>
            <a:endParaRPr lang="en-US" sz="1500" b="1" dirty="0">
              <a:latin typeface="Century Gothic" pitchFamily="34" charset="0"/>
            </a:endParaRPr>
          </a:p>
          <a:p>
            <a:pPr algn="ctr"/>
            <a:r>
              <a:rPr lang="ru-RU" sz="1500" b="1" dirty="0" err="1">
                <a:latin typeface="Century Gothic" pitchFamily="34" charset="0"/>
              </a:rPr>
              <a:t>Alias</a:t>
            </a:r>
            <a:r>
              <a:rPr lang="ru-RU" sz="1500" b="1" dirty="0">
                <a:latin typeface="Century Gothic" pitchFamily="34" charset="0"/>
              </a:rPr>
              <a:t> </a:t>
            </a:r>
            <a:r>
              <a:rPr lang="ru-RU" sz="1500" b="1" dirty="0" err="1">
                <a:latin typeface="Century Gothic" pitchFamily="34" charset="0"/>
              </a:rPr>
              <a:t>Studio</a:t>
            </a:r>
            <a:r>
              <a:rPr lang="ru-RU" sz="1500" b="1" dirty="0">
                <a:latin typeface="Century Gothic" pitchFamily="34" charset="0"/>
              </a:rPr>
              <a:t> </a:t>
            </a:r>
          </a:p>
        </p:txBody>
      </p:sp>
      <p:pic>
        <p:nvPicPr>
          <p:cNvPr id="17423" name="Picture 41" descr="GerbNew1"/>
          <p:cNvPicPr>
            <a:picLocks noChangeAspect="1" noChangeArrowheads="1"/>
          </p:cNvPicPr>
          <p:nvPr/>
        </p:nvPicPr>
        <p:blipFill>
          <a:blip r:embed="rId9" cstate="print">
            <a:extLst/>
          </a:blip>
          <a:srcRect/>
          <a:stretch>
            <a:fillRect/>
          </a:stretch>
        </p:blipFill>
        <p:spPr bwMode="auto">
          <a:xfrm>
            <a:off x="5309544" y="2850082"/>
            <a:ext cx="1638720" cy="1207577"/>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sp>
        <p:nvSpPr>
          <p:cNvPr id="18" name="Rectangle 42"/>
          <p:cNvSpPr>
            <a:spLocks noChangeArrowheads="1"/>
          </p:cNvSpPr>
          <p:nvPr/>
        </p:nvSpPr>
        <p:spPr bwMode="auto">
          <a:xfrm>
            <a:off x="5220080" y="4097716"/>
            <a:ext cx="2128071" cy="430887"/>
          </a:xfrm>
          <a:prstGeom prst="rect">
            <a:avLst/>
          </a:prstGeom>
          <a:noFill/>
          <a:ln w="9525">
            <a:noFill/>
            <a:miter lim="800000"/>
            <a:headEnd/>
            <a:tailEnd/>
          </a:ln>
          <a:effectLst/>
        </p:spPr>
        <p:txBody>
          <a:bodyPr wrap="square" lIns="0" tIns="0" rIns="0" bIns="0">
            <a:spAutoFit/>
          </a:bodyPr>
          <a:lstStyle/>
          <a:p>
            <a:pPr algn="ctr"/>
            <a:r>
              <a:rPr lang="ru-RU" sz="1400" b="1" dirty="0">
                <a:latin typeface="Century Gothic" pitchFamily="34" charset="0"/>
              </a:rPr>
              <a:t>Векторный рисунок</a:t>
            </a:r>
            <a:r>
              <a:rPr lang="ru-RU" sz="1400" b="1" dirty="0">
                <a:solidFill>
                  <a:schemeClr val="bg2"/>
                </a:solidFill>
                <a:latin typeface="Century Gothic" pitchFamily="34" charset="0"/>
              </a:rPr>
              <a:t> </a:t>
            </a:r>
            <a:endParaRPr lang="en-US" sz="1400" b="1" dirty="0">
              <a:solidFill>
                <a:schemeClr val="bg2"/>
              </a:solidFill>
              <a:latin typeface="Century Gothic" pitchFamily="34" charset="0"/>
            </a:endParaRPr>
          </a:p>
          <a:p>
            <a:pPr algn="ctr"/>
            <a:r>
              <a:rPr lang="en-US" sz="1400" b="1" dirty="0">
                <a:latin typeface="Century Gothic" pitchFamily="34" charset="0"/>
              </a:rPr>
              <a:t>CorelDraw</a:t>
            </a:r>
            <a:endParaRPr lang="ru-RU" sz="1400" b="1" dirty="0">
              <a:latin typeface="Century Gothic" pitchFamily="34" charset="0"/>
            </a:endParaRPr>
          </a:p>
        </p:txBody>
      </p:sp>
      <p:sp>
        <p:nvSpPr>
          <p:cNvPr id="27679" name="Прямоугольник 16"/>
          <p:cNvSpPr>
            <a:spLocks noChangeArrowheads="1"/>
          </p:cNvSpPr>
          <p:nvPr/>
        </p:nvSpPr>
        <p:spPr bwMode="auto">
          <a:xfrm>
            <a:off x="39816" y="540699"/>
            <a:ext cx="9073008"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Импорт данных из </a:t>
            </a:r>
            <a:r>
              <a:rPr lang="en-US" sz="2000" b="1" dirty="0">
                <a:solidFill>
                  <a:srgbClr val="0028DA"/>
                </a:solidFill>
                <a:latin typeface="Century Gothic" pitchFamily="34" charset="0"/>
              </a:rPr>
              <a:t>CAD </a:t>
            </a:r>
            <a:r>
              <a:rPr lang="ru-RU" sz="2000" b="1" dirty="0">
                <a:solidFill>
                  <a:srgbClr val="0028DA"/>
                </a:solidFill>
                <a:latin typeface="Century Gothic" pitchFamily="34" charset="0"/>
              </a:rPr>
              <a:t>систем</a:t>
            </a:r>
          </a:p>
        </p:txBody>
      </p:sp>
      <p:sp>
        <p:nvSpPr>
          <p:cNvPr id="17" name="Прямоугольник 16"/>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
        <p:nvSpPr>
          <p:cNvPr id="17" name="Text Box 2"/>
          <p:cNvSpPr txBox="1">
            <a:spLocks noChangeArrowheads="1"/>
          </p:cNvSpPr>
          <p:nvPr/>
        </p:nvSpPr>
        <p:spPr bwMode="auto">
          <a:xfrm>
            <a:off x="4950765" y="868398"/>
            <a:ext cx="3957637" cy="923330"/>
          </a:xfrm>
          <a:prstGeom prst="rect">
            <a:avLst/>
          </a:prstGeom>
          <a:noFill/>
          <a:ln w="9525">
            <a:noFill/>
            <a:miter lim="800000"/>
            <a:headEnd/>
            <a:tailEnd/>
          </a:ln>
          <a:effectLst/>
        </p:spPr>
        <p:txBody>
          <a:bodyPr>
            <a:spAutoFit/>
          </a:bodyPr>
          <a:lstStyle/>
          <a:p>
            <a:pPr algn="ctr" eaLnBrk="0" hangingPunct="0"/>
            <a:r>
              <a:rPr lang="ru-RU" b="1" dirty="0">
                <a:solidFill>
                  <a:srgbClr val="403152"/>
                </a:solidFill>
                <a:latin typeface="Century Gothic" pitchFamily="34" charset="0"/>
              </a:rPr>
              <a:t>Прямой импорт моделей из конструкторской системы  </a:t>
            </a:r>
            <a:endParaRPr lang="en-US" b="1" dirty="0">
              <a:solidFill>
                <a:srgbClr val="403152"/>
              </a:solidFill>
              <a:latin typeface="Century Gothic" pitchFamily="34" charset="0"/>
            </a:endParaRPr>
          </a:p>
          <a:p>
            <a:pPr algn="ctr" eaLnBrk="0" hangingPunct="0"/>
            <a:r>
              <a:rPr lang="ru-RU" b="1" dirty="0">
                <a:solidFill>
                  <a:schemeClr val="accent6">
                    <a:lumMod val="75000"/>
                  </a:schemeClr>
                </a:solidFill>
                <a:latin typeface="Century Gothic" pitchFamily="34" charset="0"/>
              </a:rPr>
              <a:t>КОМПАС-3</a:t>
            </a:r>
            <a:r>
              <a:rPr lang="en-US" b="1" dirty="0">
                <a:solidFill>
                  <a:schemeClr val="accent6">
                    <a:lumMod val="75000"/>
                  </a:schemeClr>
                </a:solidFill>
                <a:latin typeface="Century Gothic" pitchFamily="34" charset="0"/>
              </a:rPr>
              <a:t>D</a:t>
            </a:r>
            <a:endParaRPr lang="ru-RU" b="1" dirty="0">
              <a:solidFill>
                <a:schemeClr val="accent6">
                  <a:lumMod val="75000"/>
                </a:schemeClr>
              </a:solidFill>
              <a:latin typeface="Century Gothic" pitchFamily="34" charset="0"/>
            </a:endParaRPr>
          </a:p>
        </p:txBody>
      </p:sp>
      <p:sp>
        <p:nvSpPr>
          <p:cNvPr id="18" name="Text Box 2"/>
          <p:cNvSpPr txBox="1">
            <a:spLocks noChangeArrowheads="1"/>
          </p:cNvSpPr>
          <p:nvPr/>
        </p:nvSpPr>
        <p:spPr bwMode="auto">
          <a:xfrm>
            <a:off x="439835" y="4077875"/>
            <a:ext cx="3957638" cy="646331"/>
          </a:xfrm>
          <a:prstGeom prst="rect">
            <a:avLst/>
          </a:prstGeom>
          <a:noFill/>
          <a:ln w="9525">
            <a:noFill/>
            <a:miter lim="800000"/>
            <a:headEnd/>
            <a:tailEnd/>
          </a:ln>
          <a:effectLst/>
        </p:spPr>
        <p:txBody>
          <a:bodyPr>
            <a:spAutoFit/>
          </a:bodyPr>
          <a:lstStyle/>
          <a:p>
            <a:pPr algn="ctr" eaLnBrk="0" hangingPunct="0"/>
            <a:r>
              <a:rPr lang="ru-RU" b="1" dirty="0">
                <a:solidFill>
                  <a:schemeClr val="accent4">
                    <a:lumMod val="50000"/>
                  </a:schemeClr>
                </a:solidFill>
                <a:latin typeface="Century Gothic" pitchFamily="34" charset="0"/>
              </a:rPr>
              <a:t>в </a:t>
            </a:r>
            <a:r>
              <a:rPr lang="en-US" b="1" dirty="0" smtClean="0">
                <a:solidFill>
                  <a:schemeClr val="accent4">
                    <a:lumMod val="50000"/>
                  </a:schemeClr>
                </a:solidFill>
                <a:latin typeface="Century Gothic" pitchFamily="34" charset="0"/>
              </a:rPr>
              <a:t>CAM </a:t>
            </a:r>
            <a:r>
              <a:rPr lang="ru-RU" b="1" dirty="0" smtClean="0">
                <a:solidFill>
                  <a:schemeClr val="accent4">
                    <a:lumMod val="50000"/>
                  </a:schemeClr>
                </a:solidFill>
                <a:latin typeface="Century Gothic" pitchFamily="34" charset="0"/>
              </a:rPr>
              <a:t>систему  </a:t>
            </a:r>
            <a:endParaRPr lang="en-US" b="1" dirty="0">
              <a:solidFill>
                <a:schemeClr val="accent4">
                  <a:lumMod val="50000"/>
                </a:schemeClr>
              </a:solidFill>
              <a:latin typeface="Century Gothic" pitchFamily="34" charset="0"/>
            </a:endParaRPr>
          </a:p>
          <a:p>
            <a:pPr algn="ctr" eaLnBrk="0" hangingPunct="0"/>
            <a:r>
              <a:rPr lang="ru-RU" b="1" dirty="0">
                <a:solidFill>
                  <a:schemeClr val="accent6">
                    <a:lumMod val="75000"/>
                  </a:schemeClr>
                </a:solidFill>
                <a:latin typeface="Century Gothic" pitchFamily="34" charset="0"/>
              </a:rPr>
              <a:t>ГеММа-3</a:t>
            </a:r>
            <a:r>
              <a:rPr lang="en-US" b="1" dirty="0">
                <a:solidFill>
                  <a:schemeClr val="accent6">
                    <a:lumMod val="75000"/>
                  </a:schemeClr>
                </a:solidFill>
                <a:latin typeface="Century Gothic" pitchFamily="34" charset="0"/>
              </a:rPr>
              <a:t>D</a:t>
            </a:r>
            <a:endParaRPr lang="ru-RU" b="1" dirty="0">
              <a:solidFill>
                <a:schemeClr val="accent6">
                  <a:lumMod val="75000"/>
                </a:schemeClr>
              </a:solidFill>
              <a:latin typeface="Century Gothic" pitchFamily="34" charset="0"/>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18" y="914548"/>
            <a:ext cx="4738887" cy="316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351" y="1791728"/>
            <a:ext cx="3939051" cy="278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3385" y="3724351"/>
            <a:ext cx="719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210" y="3108330"/>
            <a:ext cx="10493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8416" y="1553241"/>
            <a:ext cx="9017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Прямоугольник 6"/>
          <p:cNvSpPr>
            <a:spLocks noChangeArrowheads="1"/>
          </p:cNvSpPr>
          <p:nvPr/>
        </p:nvSpPr>
        <p:spPr bwMode="auto">
          <a:xfrm>
            <a:off x="2195736" y="511016"/>
            <a:ext cx="4099199" cy="400110"/>
          </a:xfrm>
          <a:prstGeom prst="rect">
            <a:avLst/>
          </a:prstGeom>
          <a:noFill/>
          <a:ln w="9525">
            <a:noFill/>
            <a:miter lim="800000"/>
            <a:headEnd/>
            <a:tailEnd/>
          </a:ln>
        </p:spPr>
        <p:txBody>
          <a:bodyPr wrap="none">
            <a:spAutoFit/>
          </a:bodyPr>
          <a:lstStyle/>
          <a:p>
            <a:pPr algn="ctr"/>
            <a:r>
              <a:rPr lang="ru-RU" sz="2000" b="1" dirty="0">
                <a:solidFill>
                  <a:srgbClr val="0028DA"/>
                </a:solidFill>
                <a:latin typeface="Century Gothic" pitchFamily="34" charset="0"/>
              </a:rPr>
              <a:t>Импорт данных из Компас-3</a:t>
            </a:r>
            <a:r>
              <a:rPr lang="en-US" sz="2000" b="1" dirty="0">
                <a:solidFill>
                  <a:srgbClr val="0028DA"/>
                </a:solidFill>
                <a:latin typeface="Century Gothic" pitchFamily="34" charset="0"/>
              </a:rPr>
              <a:t>D</a:t>
            </a:r>
            <a:endParaRPr lang="ru-RU" sz="2000" b="1" dirty="0">
              <a:solidFill>
                <a:srgbClr val="0028DA"/>
              </a:solidFill>
              <a:latin typeface="Century Gothic"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П1"/>
          <p:cNvPicPr>
            <a:picLocks noChangeAspect="1" noChangeArrowheads="1"/>
          </p:cNvPicPr>
          <p:nvPr/>
        </p:nvPicPr>
        <p:blipFill>
          <a:blip r:embed="rId3">
            <a:extLst/>
          </a:blip>
          <a:srcRect/>
          <a:stretch>
            <a:fillRect/>
          </a:stretch>
        </p:blipFill>
        <p:spPr bwMode="auto">
          <a:xfrm>
            <a:off x="542030" y="938553"/>
            <a:ext cx="2433602" cy="2626147"/>
          </a:xfrm>
          <a:prstGeom prst="roundRect">
            <a:avLst>
              <a:gd name="adj" fmla="val 8594"/>
            </a:avLst>
          </a:prstGeom>
          <a:solidFill>
            <a:srgbClr val="FFFFFF">
              <a:shade val="85000"/>
            </a:srgbClr>
          </a:solidFill>
          <a:ln>
            <a:noFill/>
          </a:ln>
          <a:effectLst>
            <a:reflection blurRad="12700" stA="0" endPos="28000" dist="5000" dir="5400000" sy="-100000" algn="bl" rotWithShape="0"/>
          </a:effectLst>
          <a:extLst/>
        </p:spPr>
      </p:pic>
      <p:sp>
        <p:nvSpPr>
          <p:cNvPr id="38922" name="Text Box 4"/>
          <p:cNvSpPr txBox="1">
            <a:spLocks noChangeArrowheads="1"/>
          </p:cNvSpPr>
          <p:nvPr/>
        </p:nvSpPr>
        <p:spPr bwMode="auto">
          <a:xfrm>
            <a:off x="391330" y="2817703"/>
            <a:ext cx="2735002" cy="707886"/>
          </a:xfrm>
          <a:prstGeom prst="rect">
            <a:avLst/>
          </a:prstGeom>
          <a:noFill/>
          <a:ln w="9525">
            <a:noFill/>
            <a:miter lim="800000"/>
            <a:headEnd/>
            <a:tailEnd/>
          </a:ln>
        </p:spPr>
        <p:txBody>
          <a:bodyPr wrap="square">
            <a:spAutoFit/>
          </a:bodyPr>
          <a:lstStyle/>
          <a:p>
            <a:pPr algn="ctr" eaLnBrk="0" hangingPunct="0">
              <a:spcBef>
                <a:spcPct val="50000"/>
              </a:spcBef>
            </a:pPr>
            <a:r>
              <a:rPr lang="ru-RU" sz="1600" b="1" dirty="0">
                <a:solidFill>
                  <a:srgbClr val="FF9900"/>
                </a:solidFill>
                <a:latin typeface="Century Gothic" pitchFamily="34" charset="0"/>
              </a:rPr>
              <a:t>Памятник Хлестакову </a:t>
            </a:r>
            <a:endParaRPr lang="ru-RU" sz="1600" b="1" dirty="0" smtClean="0">
              <a:solidFill>
                <a:srgbClr val="FF9900"/>
              </a:solidFill>
              <a:latin typeface="Century Gothic" pitchFamily="34" charset="0"/>
            </a:endParaRPr>
          </a:p>
          <a:p>
            <a:pPr algn="ctr" eaLnBrk="0" hangingPunct="0">
              <a:spcBef>
                <a:spcPct val="50000"/>
              </a:spcBef>
            </a:pPr>
            <a:r>
              <a:rPr lang="en-US" sz="1600" b="1" dirty="0" smtClean="0">
                <a:solidFill>
                  <a:srgbClr val="FF9900"/>
                </a:solidFill>
                <a:latin typeface="Century Gothic" pitchFamily="34" charset="0"/>
              </a:rPr>
              <a:t> </a:t>
            </a:r>
            <a:r>
              <a:rPr lang="ru-RU" sz="1600" b="1" dirty="0">
                <a:solidFill>
                  <a:srgbClr val="FF9900"/>
                </a:solidFill>
                <a:latin typeface="Century Gothic" pitchFamily="34" charset="0"/>
              </a:rPr>
              <a:t>г. Саратов</a:t>
            </a:r>
          </a:p>
        </p:txBody>
      </p:sp>
      <p:pic>
        <p:nvPicPr>
          <p:cNvPr id="38923" name="Picture 5" descr="07"/>
          <p:cNvPicPr>
            <a:picLocks noChangeAspect="1" noChangeArrowheads="1"/>
          </p:cNvPicPr>
          <p:nvPr/>
        </p:nvPicPr>
        <p:blipFill>
          <a:blip r:embed="rId4"/>
          <a:srcRect/>
          <a:stretch>
            <a:fillRect/>
          </a:stretch>
        </p:blipFill>
        <p:spPr bwMode="auto">
          <a:xfrm>
            <a:off x="4678855" y="1923680"/>
            <a:ext cx="3887788" cy="2688639"/>
          </a:xfrm>
          <a:prstGeom prst="rect">
            <a:avLst/>
          </a:prstGeom>
          <a:noFill/>
          <a:ln w="19050">
            <a:solidFill>
              <a:schemeClr val="bg1"/>
            </a:solidFill>
            <a:miter lim="800000"/>
            <a:headEnd/>
            <a:tailEnd/>
          </a:ln>
        </p:spPr>
      </p:pic>
      <p:sp>
        <p:nvSpPr>
          <p:cNvPr id="7" name="Text Box 6"/>
          <p:cNvSpPr txBox="1">
            <a:spLocks noChangeArrowheads="1"/>
          </p:cNvSpPr>
          <p:nvPr/>
        </p:nvSpPr>
        <p:spPr bwMode="auto">
          <a:xfrm>
            <a:off x="4283976" y="716056"/>
            <a:ext cx="5437187" cy="1200329"/>
          </a:xfrm>
          <a:prstGeom prst="rect">
            <a:avLst/>
          </a:prstGeom>
          <a:noFill/>
          <a:ln w="9525">
            <a:noFill/>
            <a:miter lim="800000"/>
            <a:headEnd/>
            <a:tailEnd/>
          </a:ln>
        </p:spPr>
        <p:txBody>
          <a:bodyPr>
            <a:spAutoFit/>
          </a:bodyPr>
          <a:lstStyle/>
          <a:p>
            <a:pPr lvl="1" indent="-457200">
              <a:lnSpc>
                <a:spcPct val="200000"/>
              </a:lnSpc>
              <a:buFont typeface="Wingdings" pitchFamily="2" charset="2"/>
              <a:buChar char="v"/>
            </a:pPr>
            <a:r>
              <a:rPr lang="ru-RU" b="1" dirty="0">
                <a:solidFill>
                  <a:srgbClr val="403152"/>
                </a:solidFill>
                <a:latin typeface="Century Gothic" pitchFamily="34" charset="0"/>
              </a:rPr>
              <a:t>импорт массива измеренных точек</a:t>
            </a:r>
          </a:p>
          <a:p>
            <a:pPr lvl="1" indent="-457200">
              <a:buFont typeface="Wingdings" pitchFamily="2" charset="2"/>
              <a:buChar char="v"/>
            </a:pPr>
            <a:r>
              <a:rPr lang="ru-RU" b="1" dirty="0">
                <a:solidFill>
                  <a:srgbClr val="403152"/>
                </a:solidFill>
                <a:latin typeface="Century Gothic" pitchFamily="34" charset="0"/>
              </a:rPr>
              <a:t>аппроксимация точек сплайнами (сечения)</a:t>
            </a:r>
            <a:endParaRPr lang="en-US" b="1" dirty="0">
              <a:solidFill>
                <a:srgbClr val="403152"/>
              </a:solidFill>
              <a:latin typeface="Century Gothic" pitchFamily="34" charset="0"/>
            </a:endParaRPr>
          </a:p>
        </p:txBody>
      </p:sp>
      <p:sp>
        <p:nvSpPr>
          <p:cNvPr id="38925" name="Text Box 10"/>
          <p:cNvSpPr txBox="1">
            <a:spLocks noChangeArrowheads="1"/>
          </p:cNvSpPr>
          <p:nvPr/>
        </p:nvSpPr>
        <p:spPr bwMode="auto">
          <a:xfrm>
            <a:off x="6756400" y="5300667"/>
            <a:ext cx="2103438" cy="584775"/>
          </a:xfrm>
          <a:prstGeom prst="rect">
            <a:avLst/>
          </a:prstGeom>
          <a:noFill/>
          <a:ln w="9525">
            <a:noFill/>
            <a:miter lim="800000"/>
            <a:headEnd/>
            <a:tailEnd/>
          </a:ln>
        </p:spPr>
        <p:txBody>
          <a:bodyPr>
            <a:spAutoFit/>
          </a:bodyPr>
          <a:lstStyle/>
          <a:p>
            <a:pPr algn="ctr" eaLnBrk="0" hangingPunct="0">
              <a:spcBef>
                <a:spcPct val="50000"/>
              </a:spcBef>
            </a:pPr>
            <a:r>
              <a:rPr lang="ru-RU" sz="1600" b="1">
                <a:solidFill>
                  <a:srgbClr val="FF9900"/>
                </a:solidFill>
                <a:latin typeface="Century Gothic" pitchFamily="34" charset="0"/>
              </a:rPr>
              <a:t>Водный мотоцикл «СКУТЕР» </a:t>
            </a:r>
          </a:p>
        </p:txBody>
      </p:sp>
      <p:sp>
        <p:nvSpPr>
          <p:cNvPr id="38926" name="Прямоугольник 7"/>
          <p:cNvSpPr>
            <a:spLocks noChangeArrowheads="1"/>
          </p:cNvSpPr>
          <p:nvPr/>
        </p:nvSpPr>
        <p:spPr bwMode="auto">
          <a:xfrm>
            <a:off x="1375569" y="538443"/>
            <a:ext cx="6432550" cy="400110"/>
          </a:xfrm>
          <a:prstGeom prst="rect">
            <a:avLst/>
          </a:prstGeom>
          <a:noFill/>
          <a:ln w="9525">
            <a:noFill/>
            <a:miter lim="800000"/>
            <a:headEnd/>
            <a:tailEnd/>
          </a:ln>
        </p:spPr>
        <p:txBody>
          <a:bodyPr wrap="square">
            <a:spAutoFit/>
          </a:bodyPr>
          <a:lstStyle/>
          <a:p>
            <a:pPr algn="ctr"/>
            <a:r>
              <a:rPr lang="ru-RU" sz="2000" b="1" dirty="0">
                <a:solidFill>
                  <a:srgbClr val="0028DA"/>
                </a:solidFill>
                <a:latin typeface="Century Gothic" pitchFamily="34" charset="0"/>
              </a:rPr>
              <a:t>Построение моделей по замерам</a:t>
            </a:r>
          </a:p>
        </p:txBody>
      </p:sp>
      <p:sp>
        <p:nvSpPr>
          <p:cNvPr id="3" name="Прямоугольник 2"/>
          <p:cNvSpPr/>
          <p:nvPr/>
        </p:nvSpPr>
        <p:spPr>
          <a:xfrm>
            <a:off x="107504" y="3459656"/>
            <a:ext cx="3456384" cy="1200329"/>
          </a:xfrm>
          <a:prstGeom prst="rect">
            <a:avLst/>
          </a:prstGeom>
        </p:spPr>
        <p:txBody>
          <a:bodyPr wrap="square">
            <a:spAutoFit/>
          </a:bodyPr>
          <a:lstStyle/>
          <a:p>
            <a:pPr lvl="1" indent="-457200">
              <a:buFont typeface="Wingdings" pitchFamily="2" charset="2"/>
              <a:buChar char="v"/>
            </a:pPr>
            <a:r>
              <a:rPr lang="ru-RU" b="1" dirty="0">
                <a:solidFill>
                  <a:srgbClr val="403152"/>
                </a:solidFill>
                <a:latin typeface="Century Gothic" pitchFamily="34" charset="0"/>
              </a:rPr>
              <a:t>модификация построенных сечений</a:t>
            </a:r>
            <a:endParaRPr lang="en-US" b="1" dirty="0">
              <a:solidFill>
                <a:srgbClr val="403152"/>
              </a:solidFill>
              <a:latin typeface="Century Gothic" pitchFamily="34" charset="0"/>
            </a:endParaRPr>
          </a:p>
          <a:p>
            <a:pPr lvl="1" indent="-457200">
              <a:buFont typeface="Wingdings" pitchFamily="2" charset="2"/>
              <a:buChar char="v"/>
            </a:pPr>
            <a:r>
              <a:rPr lang="ru-RU" b="1" dirty="0">
                <a:solidFill>
                  <a:srgbClr val="403152"/>
                </a:solidFill>
                <a:latin typeface="Century Gothic" pitchFamily="34" charset="0"/>
              </a:rPr>
              <a:t>натягивание на сечения поверхностей</a:t>
            </a:r>
          </a:p>
        </p:txBody>
      </p:sp>
      <p:sp>
        <p:nvSpPr>
          <p:cNvPr id="9" name="Прямоугольник 8"/>
          <p:cNvSpPr>
            <a:spLocks noChangeArrowheads="1"/>
          </p:cNvSpPr>
          <p:nvPr/>
        </p:nvSpPr>
        <p:spPr bwMode="auto">
          <a:xfrm>
            <a:off x="4678863" y="165471"/>
            <a:ext cx="3349529" cy="338554"/>
          </a:xfrm>
          <a:prstGeom prst="rect">
            <a:avLst/>
          </a:prstGeom>
          <a:noFill/>
          <a:ln w="9525">
            <a:noFill/>
            <a:miter lim="800000"/>
            <a:headEnd/>
            <a:tailEnd/>
          </a:ln>
        </p:spPr>
        <p:txBody>
          <a:bodyPr wrap="square">
            <a:spAutoFit/>
          </a:bodyPr>
          <a:lstStyle/>
          <a:p>
            <a:pPr algn="ctr"/>
            <a:r>
              <a:rPr lang="en-US" sz="1600" b="1" dirty="0" smtClean="0">
                <a:solidFill>
                  <a:schemeClr val="bg1"/>
                </a:solidFill>
                <a:latin typeface="Century Gothic" panose="020B0502020202020204" pitchFamily="34" charset="0"/>
              </a:rPr>
              <a:t>CAD/CAM</a:t>
            </a:r>
            <a:r>
              <a:rPr lang="en-US" sz="1600" b="1" dirty="0">
                <a:solidFill>
                  <a:schemeClr val="bg1"/>
                </a:solidFill>
                <a:latin typeface="Century Gothic" panose="020B0502020202020204" pitchFamily="34" charset="0"/>
              </a:rPr>
              <a:t> </a:t>
            </a:r>
            <a:r>
              <a:rPr lang="ru-RU" sz="1600" b="1" dirty="0">
                <a:solidFill>
                  <a:schemeClr val="bg1"/>
                </a:solidFill>
                <a:latin typeface="Century Gothic" panose="020B0502020202020204" pitchFamily="34" charset="0"/>
              </a:rPr>
              <a:t>система ГеММа-3</a:t>
            </a:r>
            <a:r>
              <a:rPr lang="en-US" sz="1600" b="1" dirty="0">
                <a:solidFill>
                  <a:schemeClr val="bg1"/>
                </a:solidFill>
                <a:latin typeface="Century Gothic" panose="020B0502020202020204" pitchFamily="34" charset="0"/>
              </a:rPr>
              <a:t>D</a:t>
            </a:r>
            <a:endParaRPr lang="ru-RU" sz="1600" b="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property id=&quot;20226&quot; value=&quot;C:\Documents and Settings\Dmitriy\Рабочий стол\Текущий опыт использования ГеММы-3D (для доклада) - 2011.ppt&quot;/&gt;&lt;object type=&quot;8&quot; unique_id=&quot;10002&quot;&gt;&lt;/object&gt;&lt;object type=&quot;2&quot; unique_id=&quot;10003&quot;&gt;&lt;object type=&quot;3&quot; unique_id=&quot;10004&quot;&gt;&lt;property id=&quot;20148&quot; value=&quot;5&quot;/&gt;&lt;property id=&quot;20300&quot; value=&quot;Slide 1 - &amp;quot;Система геометрического моделирования и программирования обработки для станков с ЧПУ&amp;quot;&quot;/&gt;&lt;property id=&quot;20307&quot; value=&quot;257&quot;/&gt;&lt;/object&gt;&lt;object type=&quot;3&quot; unique_id=&quot;10005&quot;&gt;&lt;property id=&quot;20148&quot; value=&quot;5&quot;/&gt;&lt;property id=&quot;20300&quot; value=&quot;Slide 2 - &amp;quot;Системе ГеММа-3D 20 лет&amp;quot;&quot;/&gt;&lt;property id=&quot;20307&quot; value=&quot;258&quot;/&gt;&lt;/object&gt;&lt;object type=&quot;3&quot; unique_id=&quot;10050&quot;&gt;&lt;property id=&quot;20148&quot; value=&quot;5&quot;/&gt;&lt;property id=&quot;20300&quot; value=&quot;Slide 8 - &amp;quot;Импорт данных из Компас-3D&amp;quot;&quot;/&gt;&lt;property id=&quot;20307&quot; value=&quot;259&quot;/&gt;&lt;/object&gt;&lt;object type=&quot;3&quot; unique_id=&quot;10154&quot;&gt;&lt;property id=&quot;20148&quot; value=&quot;5&quot;/&gt;&lt;property id=&quot;20300&quot; value=&quot;Slide 9 - &amp;quot;Построение моделей по замерам&amp;quot;&quot;/&gt;&lt;property id=&quot;20307&quot; value=&quot;264&quot;/&gt;&lt;/object&gt;&lt;object type=&quot;3&quot; unique_id=&quot;10155&quot;&gt;&lt;property id=&quot;20148&quot; value=&quot;5&quot;/&gt;&lt;property id=&quot;20300&quot; value=&quot;Slide 10 - &amp;quot;Безбумажная технология ЧПУ&amp;quot;&quot;/&gt;&lt;property id=&quot;20307&quot; value=&quot;266&quot;/&gt;&lt;/object&gt;&lt;object type=&quot;3&quot; unique_id=&quot;10156&quot;&gt;&lt;property id=&quot;20148&quot; value=&quot;5&quot;/&gt;&lt;property id=&quot;20300&quot; value=&quot;Slide 13 - &amp;quot;Безбумажная технология ЧПУ&amp;quot;&quot;/&gt;&lt;property id=&quot;20307&quot; value=&quot;265&quot;/&gt;&lt;/object&gt;&lt;object type=&quot;3&quot; unique_id=&quot;10253&quot;&gt;&lt;property id=&quot;20148&quot; value=&quot;5&quot;/&gt;&lt;property id=&quot;20300&quot; value=&quot;Slide 14 - &amp;quot;Токарная обработка&amp;quot;&quot;/&gt;&lt;property id=&quot;20307&quot; value=&quot;267&quot;/&gt;&lt;/object&gt;&lt;object type=&quot;3&quot; unique_id=&quot;10254&quot;&gt;&lt;property id=&quot;20148&quot; value=&quot;5&quot;/&gt;&lt;property id=&quot;20300&quot; value=&quot;Slide 15 - &amp;quot;Токарная обработка&amp;quot;&quot;/&gt;&lt;property id=&quot;20307&quot; value=&quot;271&quot;/&gt;&lt;/object&gt;&lt;object type=&quot;3&quot; unique_id=&quot;10255&quot;&gt;&lt;property id=&quot;20148&quot; value=&quot;5&quot;/&gt;&lt;property id=&quot;20300&quot; value=&quot;Slide 16 - &amp;quot;Токарная обработка&amp;quot;&quot;/&gt;&lt;property id=&quot;20307&quot; value=&quot;270&quot;/&gt;&lt;/object&gt;&lt;object type=&quot;3&quot; unique_id=&quot;10326&quot;&gt;&lt;property id=&quot;20148&quot; value=&quot;5&quot;/&gt;&lt;property id=&quot;20300&quot; value=&quot;Slide 11 - &amp;quot;Безбумажная технология ЧПУ&amp;quot;&quot;/&gt;&lt;property id=&quot;20307&quot; value=&quot;272&quot;/&gt;&lt;/object&gt;&lt;object type=&quot;3&quot; unique_id=&quot;10327&quot;&gt;&lt;property id=&quot;20148&quot; value=&quot;5&quot;/&gt;&lt;property id=&quot;20300&quot; value=&quot;Slide 12 - &amp;quot;Безбумажная технология ЧПУ&amp;quot;&quot;/&gt;&lt;property id=&quot;20307&quot; value=&quot;273&quot;/&gt;&lt;/object&gt;&lt;object type=&quot;3&quot; unique_id=&quot;10718&quot;&gt;&lt;property id=&quot;20148&quot; value=&quot;5&quot;/&gt;&lt;property id=&quot;20300&quot; value=&quot;Slide 19 - &amp;quot;Обработка транспортного шнека   &amp;quot;&quot;/&gt;&lt;property id=&quot;20307&quot; value=&quot;275&quot;/&gt;&lt;/object&gt;&lt;object type=&quot;3&quot; unique_id=&quot;10719&quot;&gt;&lt;property id=&quot;20148&quot; value=&quot;5&quot;/&gt;&lt;property id=&quot;20300&quot; value=&quot;Slide 20 - &amp;quot;Обработка транспортного шнека   &amp;quot;&quot;/&gt;&lt;property id=&quot;20307&quot; value=&quot;276&quot;/&gt;&lt;/object&gt;&lt;object type=&quot;3&quot; unique_id=&quot;10874&quot;&gt;&lt;property id=&quot;20148&quot; value=&quot;5&quot;/&gt;&lt;property id=&quot;20300&quot; value=&quot;Slide 21 - &amp;quot;Токарная деталь &amp;#x0D;&amp;#x0A;КОМПАС-График &amp;quot;&quot;/&gt;&lt;property id=&quot;20307&quot; value=&quot;277&quot;/&gt;&lt;/object&gt;&lt;object type=&quot;3&quot; unique_id=&quot;10875&quot;&gt;&lt;property id=&quot;20148&quot; value=&quot;5&quot;/&gt;&lt;property id=&quot;20300&quot; value=&quot;Slide 22 - &amp;quot;Построение токарной обработки в &amp;#x0D;&amp;#x0A;ГеММа – 3D &amp;quot;&quot;/&gt;&lt;property id=&quot;20307&quot; value=&quot;278&quot;/&gt;&lt;/object&gt;&lt;object type=&quot;3&quot; unique_id=&quot;10876&quot;&gt;&lt;property id=&quot;20148&quot; value=&quot;5&quot;/&gt;&lt;property id=&quot;20300&quot; value=&quot;Slide 23 - &amp;quot;Построение токарной обработки &amp;#x0D;&amp;#x0A;в ГеММа – 3D &amp;quot;&quot;/&gt;&lt;property id=&quot;20307&quot; value=&quot;279&quot;/&gt;&lt;/object&gt;&lt;object type=&quot;3&quot; unique_id=&quot;11277&quot;&gt;&lt;property id=&quot;20148&quot; value=&quot;5&quot;/&gt;&lt;property id=&quot;20300&quot; value=&quot;Slide 24 - &amp;quot;Использование электроэрозии&amp;quot;&quot;/&gt;&lt;property id=&quot;20307&quot; value=&quot;280&quot;/&gt;&lt;/object&gt;&lt;object type=&quot;3&quot; unique_id=&quot;11278&quot;&gt;&lt;property id=&quot;20148&quot; value=&quot;5&quot;/&gt;&lt;property id=&quot;20300&quot; value=&quot;Slide 25 - &amp;quot;Электроэрозионная обработка с поворотом проволоки &amp;quot;&quot;/&gt;&lt;property id=&quot;20307&quot; value=&quot;281&quot;/&gt;&lt;/object&gt;&lt;object type=&quot;3&quot; unique_id=&quot;12029&quot;&gt;&lt;property id=&quot;20148&quot; value=&quot;5&quot;/&gt;&lt;property id=&quot;20300&quot; value=&quot;Slide 78 - &amp;quot;Мы готовы ответить на все Ваши вопросы&amp;quot;&quot;/&gt;&lt;property id=&quot;20307&quot; value=&quot;287&quot;/&gt;&lt;/object&gt;&lt;object type=&quot;3&quot; unique_id=&quot;12228&quot;&gt;&lt;property id=&quot;20148&quot; value=&quot;5&quot;/&gt;&lt;property id=&quot;20300&quot; value=&quot;Slide 3 - &amp;quot;Основное назначение системы – построение или импорт&amp;#x0D;&amp;#x0A;математической модели изделия и создание управляющих программ д&quot;/&gt;&lt;property id=&quot;20307&quot; value=&quot;288&quot;/&gt;&lt;/object&gt;&lt;object type=&quot;3&quot; unique_id=&quot;12229&quot;&gt;&lt;property id=&quot;20148&quot; value=&quot;5&quot;/&gt;&lt;property id=&quot;20300&quot; value=&quot;Slide 4 - &amp;quot;Математические основы&amp;quot;&quot;/&gt;&lt;property id=&quot;20307&quot; value=&quot;289&quot;/&gt;&lt;/object&gt;&lt;object type=&quot;3&quot; unique_id=&quot;12230&quot;&gt;&lt;property id=&quot;20148&quot; value=&quot;5&quot;/&gt;&lt;property id=&quot;20300&quot; value=&quot;Slide 5 - &amp;quot;Возможности 3D моделирования&amp;quot;&quot;/&gt;&lt;property id=&quot;20307&quot; value=&quot;290&quot;/&gt;&lt;/object&gt;&lt;object type=&quot;3&quot; unique_id=&quot;12231&quot;&gt;&lt;property id=&quot;20148&quot; value=&quot;5&quot;/&gt;&lt;property id=&quot;20300&quot; value=&quot;Slide 6 - &amp;quot;Импорт данных&amp;quot;&quot;/&gt;&lt;property id=&quot;20307&quot; value=&quot;291&quot;/&gt;&lt;/object&gt;&lt;object type=&quot;3&quot; unique_id=&quot;12232&quot;&gt;&lt;property id=&quot;20148&quot; value=&quot;5&quot;/&gt;&lt;property id=&quot;20300&quot; value=&quot;Slide 7 - &amp;quot;Импорт данных из CAD систем&amp;quot;&quot;/&gt;&lt;property id=&quot;20307&quot; value=&quot;292&quot;/&gt;&lt;/object&gt;&lt;object type=&quot;3&quot; unique_id=&quot;12753&quot;&gt;&lt;property id=&quot;20148&quot; value=&quot;5&quot;/&gt;&lt;property id=&quot;20300&quot; value=&quot;Slide 17 - &amp;quot;Токарная обработка&amp;quot;&quot;/&gt;&lt;property id=&quot;20307&quot; value=&quot;293&quot;/&gt;&lt;/object&gt;&lt;object type=&quot;3&quot; unique_id=&quot;12754&quot;&gt;&lt;property id=&quot;20148&quot; value=&quot;5&quot;/&gt;&lt;property id=&quot;20300&quot; value=&quot;Slide 18 - &amp;quot;Токарная обработка&amp;quot;&quot;/&gt;&lt;property id=&quot;20307&quot; value=&quot;294&quot;/&gt;&lt;/object&gt;&lt;object type=&quot;3&quot; unique_id=&quot;13035&quot;&gt;&lt;property id=&quot;20148&quot; value=&quot;5&quot;/&gt;&lt;property id=&quot;20300&quot; value=&quot;Slide 26 - &amp;quot;Электроэрозионная обработка&amp;quot;&quot;/&gt;&lt;property id=&quot;20307&quot; value=&quot;295&quot;/&gt;&lt;/object&gt;&lt;object type=&quot;3&quot; unique_id=&quot;13036&quot;&gt;&lt;property id=&quot;20148&quot; value=&quot;5&quot;/&gt;&lt;property id=&quot;20300&quot; value=&quot;Slide 27 - &amp;quot;Электроэрозионная обработка&amp;quot;&quot;/&gt;&lt;property id=&quot;20307&quot; value=&quot;296&quot;/&gt;&lt;/object&gt;&lt;object type=&quot;3&quot; unique_id=&quot;13037&quot;&gt;&lt;property id=&quot;20148&quot; value=&quot;5&quot;/&gt;&lt;property id=&quot;20300&quot; value=&quot;Slide 28 - &amp;quot;Электроэрозионная обработка&amp;quot;&quot;/&gt;&lt;property id=&quot;20307&quot; value=&quot;298&quot;/&gt;&lt;/object&gt;&lt;object type=&quot;3&quot; unique_id=&quot;13038&quot;&gt;&lt;property id=&quot;20148&quot; value=&quot;5&quot;/&gt;&lt;property id=&quot;20300&quot; value=&quot;Slide 29 - &amp;quot;Электроэрозионная обработка&amp;quot;&quot;/&gt;&lt;property id=&quot;20307&quot; value=&quot;297&quot;/&gt;&lt;/object&gt;&lt;object type=&quot;3&quot; unique_id=&quot;13039&quot;&gt;&lt;property id=&quot;20148&quot; value=&quot;5&quot;/&gt;&lt;property id=&quot;20300&quot; value=&quot;Slide 30 - &amp;quot; Фрезерная обработка&amp;quot;&quot;/&gt;&lt;property id=&quot;20307&quot; value=&quot;299&quot;/&gt;&lt;/object&gt;&lt;object type=&quot;3&quot; unique_id=&quot;13040&quot;&gt;&lt;property id=&quot;20148&quot; value=&quot;5&quot;/&gt;&lt;property id=&quot;20300&quot; value=&quot;Slide 31 - &amp;quot;Операции 2D и 2,5D обработки&amp;quot;&quot;/&gt;&lt;property id=&quot;20307&quot; value=&quot;300&quot;/&gt;&lt;/object&gt;&lt;object type=&quot;3&quot; unique_id=&quot;14469&quot;&gt;&lt;property id=&quot;20148&quot; value=&quot;5&quot;/&gt;&lt;property id=&quot;20300&quot; value=&quot;Slide 32 - &amp;quot;Операции 2D и 2,5D обработки&amp;quot;&quot;/&gt;&lt;property id=&quot;20307&quot; value=&quot;301&quot;/&gt;&lt;/object&gt;&lt;object type=&quot;3&quot; unique_id=&quot;14470&quot;&gt;&lt;property id=&quot;20148&quot; value=&quot;5&quot;/&gt;&lt;property id=&quot;20300&quot; value=&quot;Slide 33 - &amp;quot;Конструкторская модель в КОМПАС-3D&amp;quot;&quot;/&gt;&lt;property id=&quot;20307&quot; value=&quot;325&quot;/&gt;&lt;/object&gt;&lt;object type=&quot;3&quot; unique_id=&quot;14471&quot;&gt;&lt;property id=&quot;20148&quot; value=&quot;5&quot;/&gt;&lt;property id=&quot;20300&quot; value=&quot;Slide 34 - &amp;quot;Подготовка технологической модели &amp;#x0D;&amp;#x0A;в ГеММа – 3D &amp;quot;&quot;/&gt;&lt;property id=&quot;20307&quot; value=&quot;330&quot;/&gt;&lt;/object&gt;&lt;object type=&quot;3&quot; unique_id=&quot;14472&quot;&gt;&lt;property id=&quot;20148&quot; value=&quot;5&quot;/&gt;&lt;property id=&quot;20300&quot; value=&quot;Slide 35 - &amp;quot;Подготовка технологической модели &amp;#x0D;&amp;#x0A;в ГеММа – 3D &amp;quot;&quot;/&gt;&lt;property id=&quot;20307&quot; value=&quot;329&quot;/&gt;&lt;/object&gt;&lt;object type=&quot;3&quot; unique_id=&quot;14473&quot;&gt;&lt;property id=&quot;20148&quot; value=&quot;5&quot;/&gt;&lt;property id=&quot;20300&quot; value=&quot;Slide 36 - &amp;quot;Построение проходов в ГеММа – 3D &amp;quot;&quot;/&gt;&lt;property id=&quot;20307&quot; value=&quot;328&quot;/&gt;&lt;/object&gt;&lt;object type=&quot;3&quot; unique_id=&quot;14474&quot;&gt;&lt;property id=&quot;20148&quot; value=&quot;5&quot;/&gt;&lt;property id=&quot;20300&quot; value=&quot;Slide 37 - &amp;quot;Операции 2D и 2,5D обработки&amp;quot;&quot;/&gt;&lt;property id=&quot;20307&quot; value=&quot;327&quot;/&gt;&lt;/object&gt;&lt;object type=&quot;3&quot; unique_id=&quot;14475&quot;&gt;&lt;property id=&quot;20148&quot; value=&quot;5&quot;/&gt;&lt;property id=&quot;20300&quot; value=&quot;Slide 38 - &amp;quot;Контроль и визуализация 2D фрезерной обработки&amp;quot;&quot;/&gt;&lt;property id=&quot;20307&quot; value=&quot;326&quot;/&gt;&lt;/object&gt;&lt;object type=&quot;3&quot; unique_id=&quot;14476&quot;&gt;&lt;property id=&quot;20148&quot; value=&quot;5&quot;/&gt;&lt;property id=&quot;20300&quot; value=&quot;Slide 39 - &amp;quot;Операции 3D обработки&amp;quot;&quot;/&gt;&lt;property id=&quot;20307&quot; value=&quot;324&quot;/&gt;&lt;/object&gt;&lt;object type=&quot;3&quot; unique_id=&quot;14477&quot;&gt;&lt;property id=&quot;20148&quot; value=&quot;5&quot;/&gt;&lt;property id=&quot;20300&quot; value=&quot;Slide 40 - &amp;quot;Операции 3D обработки&amp;quot;&quot;/&gt;&lt;property id=&quot;20307&quot; value=&quot;323&quot;/&gt;&lt;/object&gt;&lt;object type=&quot;3&quot; unique_id=&quot;14478&quot;&gt;&lt;property id=&quot;20148&quot; value=&quot;5&quot;/&gt;&lt;property id=&quot;20300&quot; value=&quot;Slide 41 - &amp;quot;Операции 3D обработки&amp;quot;&quot;/&gt;&lt;property id=&quot;20307&quot; value=&quot;322&quot;/&gt;&lt;/object&gt;&lt;object type=&quot;3&quot; unique_id=&quot;14479&quot;&gt;&lt;property id=&quot;20148&quot; value=&quot;5&quot;/&gt;&lt;property id=&quot;20300&quot; value=&quot;Slide 42 - &amp;quot;Стратегии 3D обработки&amp;quot;&quot;/&gt;&lt;property id=&quot;20307&quot; value=&quot;331&quot;/&gt;&lt;/object&gt;&lt;object type=&quot;3&quot; unique_id=&quot;14480&quot;&gt;&lt;property id=&quot;20148&quot; value=&quot;5&quot;/&gt;&lt;property id=&quot;20300&quot; value=&quot;Slide 43 - &amp;quot;Новые возможности 10 версии Гемма-3D&amp;quot;&quot;/&gt;&lt;property id=&quot;20307&quot; value=&quot;332&quot;/&gt;&lt;/object&gt;&lt;object type=&quot;3&quot; unique_id=&quot;14481&quot;&gt;&lt;property id=&quot;20148&quot; value=&quot;5&quot;/&gt;&lt;property id=&quot;20300&quot; value=&quot;Slide 44 - &amp;quot;Новые возможности 10 версии Гемма-3D&amp;quot;&quot;/&gt;&lt;property id=&quot;20307&quot; value=&quot;340&quot;/&gt;&lt;/object&gt;&lt;object type=&quot;3&quot; unique_id=&quot;14482&quot;&gt;&lt;property id=&quot;20148&quot; value=&quot;5&quot;/&gt;&lt;property id=&quot;20300&quot; value=&quot;Slide 45 - &amp;quot;4-x координатная токарно-фрезерная обработка&amp;quot;&quot;/&gt;&lt;property id=&quot;20307&quot; value=&quot;339&quot;/&gt;&lt;/object&gt;&lt;object type=&quot;3&quot; unique_id=&quot;14483&quot;&gt;&lt;property id=&quot;20148&quot; value=&quot;5&quot;/&gt;&lt;property id=&quot;20300&quot; value=&quot;Slide 46 - &amp;quot;4-x координатная токарно-фрезерная обработка&amp;quot;&quot;/&gt;&lt;property id=&quot;20307&quot; value=&quot;338&quot;/&gt;&lt;/object&gt;&lt;object type=&quot;3&quot; unique_id=&quot;14484&quot;&gt;&lt;property id=&quot;20148&quot; value=&quot;5&quot;/&gt;&lt;property id=&quot;20300&quot; value=&quot;Slide 47 - &amp;quot;Примеры стекольных форм КСЗ                                (г. Камышин)&amp;quot;&quot;/&gt;&lt;property id=&quot;20307&quot; value=&quot;337&quot;/&gt;&lt;/object&gt;&lt;object type=&quot;3&quot; unique_id=&quot;14485&quot;&gt;&lt;property id=&quot;20148&quot; value=&quot;5&quot;/&gt;&lt;property id=&quot;20300&quot; value=&quot;Slide 48 - &amp;quot;Формы предприятия “Литмашдеталь”                       г Новочеркасск&amp;quot;&quot;/&gt;&lt;property id=&quot;20307&quot; value=&quot;336&quot;/&gt;&lt;/object&gt;&lt;object type=&quot;3&quot; unique_id=&quot;14486&quot;&gt;&lt;property id=&quot;20148&quot; value=&quot;5&quot;/&gt;&lt;property id=&quot;20300&quot; value=&quot;Slide 49 - &amp;quot;5-ти координатная обработка&amp;quot;&quot;/&gt;&lt;property id=&quot;20307&quot; value=&quot;335&quot;/&gt;&lt;/object&gt;&lt;object type=&quot;3&quot; unique_id=&quot;14487&quot;&gt;&lt;property id=&quot;20148&quot; value=&quot;5&quot;/&gt;&lt;property id=&quot;20300&quot; value=&quot;Slide 50 - &amp;quot;Операции 5D обработки&amp;quot;&quot;/&gt;&lt;property id=&quot;20307&quot; value=&quot;334&quot;/&gt;&lt;/object&gt;&lt;object type=&quot;3&quot; unique_id=&quot;14488&quot;&gt;&lt;property id=&quot;20148&quot; value=&quot;5&quot;/&gt;&lt;property id=&quot;20300&quot; value=&quot;Slide 51 - &amp;quot;Операции 5D обработки&amp;quot;&quot;/&gt;&lt;property id=&quot;20307&quot; value=&quot;333&quot;/&gt;&lt;/object&gt;&lt;object type=&quot;3&quot; unique_id=&quot;15515&quot;&gt;&lt;property id=&quot;20148&quot; value=&quot;5&quot;/&gt;&lt;property id=&quot;20300&quot; value=&quot;Slide 52 - &amp;quot;Операции 5D обработки&amp;quot;&quot;/&gt;&lt;property id=&quot;20307&quot; value=&quot;341&quot;/&gt;&lt;/object&gt;&lt;object type=&quot;3&quot; unique_id=&quot;15516&quot;&gt;&lt;property id=&quot;20148&quot; value=&quot;5&quot;/&gt;&lt;property id=&quot;20300&quot; value=&quot;Slide 53 - &amp;quot;Примеры обработки деталей авиационных двигателей &amp;quot;&quot;/&gt;&lt;property id=&quot;20307&quot; value=&quot;342&quot;/&gt;&lt;/object&gt;&lt;object type=&quot;3&quot; unique_id=&quot;15517&quot;&gt;&lt;property id=&quot;20148&quot; value=&quot;5&quot;/&gt;&lt;property id=&quot;20300&quot; value=&quot;Slide 54 - &amp;quot;Примеры обработки деталей авиационных двигателей &amp;quot;&quot;/&gt;&lt;property id=&quot;20307&quot; value=&quot;343&quot;/&gt;&lt;/object&gt;&lt;object type=&quot;3&quot; unique_id=&quot;15518&quot;&gt;&lt;property id=&quot;20148&quot; value=&quot;5&quot;/&gt;&lt;property id=&quot;20300&quot; value=&quot;Slide 55 - &amp;quot;Примеры обработки деталей авиационных двигателей &amp;quot;&quot;/&gt;&lt;property id=&quot;20307&quot; value=&quot;344&quot;/&gt;&lt;/object&gt;&lt;object type=&quot;3&quot; unique_id=&quot;15519&quot;&gt;&lt;property id=&quot;20148&quot; value=&quot;5&quot;/&gt;&lt;property id=&quot;20300&quot; value=&quot;Slide 56 - &amp;quot;Обработка винта спрямляющего аппарата&amp;quot;&quot;/&gt;&lt;property id=&quot;20307&quot; value=&quot;345&quot;/&gt;&lt;/object&gt;&lt;object type=&quot;3&quot; unique_id=&quot;15520&quot;&gt;&lt;property id=&quot;20148&quot; value=&quot;5&quot;/&gt;&lt;property id=&quot;20300&quot; value=&quot;Slide 57 - &amp;quot;Обработка винта спрямляющего аппарата&amp;quot;&quot;/&gt;&lt;property id=&quot;20307&quot; value=&quot;346&quot;/&gt;&lt;/object&gt;&lt;object type=&quot;3&quot; unique_id=&quot;15521&quot;&gt;&lt;property id=&quot;20148&quot; value=&quot;5&quot;/&gt;&lt;property id=&quot;20300&quot; value=&quot;Slide 58 - &amp;quot;Интерактивный редактор управляющих программ&amp;quot;&quot;/&gt;&lt;property id=&quot;20307&quot; value=&quot;347&quot;/&gt;&lt;/object&gt;&lt;object type=&quot;3&quot; unique_id=&quot;16803&quot;&gt;&lt;property id=&quot;20148&quot; value=&quot;5&quot;/&gt;&lt;property id=&quot;20300&quot; value=&quot;Slide 59 - &amp;quot;Визуализатор 2-х и 3-х осевой фрезерной обработки&amp;quot;&quot;/&gt;&lt;property id=&quot;20307&quot; value=&quot;351&quot;/&gt;&lt;/object&gt;&lt;object type=&quot;3&quot; unique_id=&quot;16804&quot;&gt;&lt;property id=&quot;20148&quot; value=&quot;5&quot;/&gt;&lt;property id=&quot;20300&quot; value=&quot;Slide 60 - &amp;quot;Визуализатор 2-х и 3-х осевой фрезерной обработки&amp;quot;&quot;/&gt;&lt;property id=&quot;20307&quot; value=&quot;350&quot;/&gt;&lt;/object&gt;&lt;object type=&quot;3&quot; unique_id=&quot;16805&quot;&gt;&lt;property id=&quot;20148&quot; value=&quot;5&quot;/&gt;&lt;property id=&quot;20300&quot; value=&quot;Slide 61 - &amp;quot;Гравирование на плоскости&amp;quot;&quot;/&gt;&lt;property id=&quot;20307&quot; value=&quot;349&quot;/&gt;&lt;/object&gt;&lt;object type=&quot;3&quot; unique_id=&quot;16806&quot;&gt;&lt;property id=&quot;20148&quot; value=&quot;5&quot;/&gt;&lt;property id=&quot;20300&quot; value=&quot;Slide 62 - &amp;quot;Работа со шрифтами  &amp;quot;&quot;/&gt;&lt;property id=&quot;20307&quot; value=&quot;348&quot;/&gt;&lt;/object&gt;&lt;object type=&quot;3&quot; unique_id=&quot;16807&quot;&gt;&lt;property id=&quot;20148&quot; value=&quot;5&quot;/&gt;&lt;property id=&quot;20300&quot; value=&quot;Slide 63 - &amp;quot;Гравировка - конгрев &amp;quot;&quot;/&gt;&lt;property id=&quot;20307&quot; value=&quot;355&quot;/&gt;&lt;/object&gt;&lt;object type=&quot;3&quot; unique_id=&quot;16808&quot;&gt;&lt;property id=&quot;20148&quot; value=&quot;5&quot;/&gt;&lt;property id=&quot;20300&quot; value=&quot;Slide 64 - &amp;quot;Программируемая вырубка&amp;quot;&quot;/&gt;&lt;property id=&quot;20307&quot; value=&quot;354&quot;/&gt;&lt;/object&gt;&lt;object type=&quot;3&quot; unique_id=&quot;16809&quot;&gt;&lt;property id=&quot;20148&quot; value=&quot;5&quot;/&gt;&lt;property id=&quot;20300&quot; value=&quot;Slide 65 - &amp;quot;Комплексная вырубка пуансонами различной формы&amp;quot;&quot;/&gt;&lt;property id=&quot;20307&quot; value=&quot;353&quot;/&gt;&lt;/object&gt;&lt;object type=&quot;3&quot; unique_id=&quot;16810&quot;&gt;&lt;property id=&quot;20148&quot; value=&quot;5&quot;/&gt;&lt;property id=&quot;20300&quot; value=&quot;Slide 66 - &amp;quot;Операция раскладки деталей на листовой заготовке&amp;quot;&quot;/&gt;&lt;property id=&quot;20307&quot; value=&quot;352&quot;/&gt;&lt;/object&gt;&lt;object type=&quot;3&quot; unique_id=&quot;16811&quot;&gt;&lt;property id=&quot;20148&quot; value=&quot;5&quot;/&gt;&lt;property id=&quot;20300&quot; value=&quot;Slide 67 - &amp;quot;Формирование расчетно-технологической карты &amp;quot;&quot;/&gt;&lt;property id=&quot;20307&quot; value=&quot;356&quot;/&gt;&lt;/object&gt;&lt;object type=&quot;3&quot; unique_id=&quot;16812&quot;&gt;&lt;property id=&quot;20148&quot; value=&quot;5&quot;/&gt;&lt;property id=&quot;20300&quot; value=&quot;Slide 68 - &amp;quot;Использование макроязыка системы ГеММа&amp;quot;&quot;/&gt;&lt;property id=&quot;20307&quot; value=&quot;357&quot;/&gt;&lt;/object&gt;&lt;object type=&quot;3&quot; unique_id=&quot;16813&quot;&gt;&lt;property id=&quot;20148&quot; value=&quot;5&quot;/&gt;&lt;property id=&quot;20300&quot; value=&quot;Slide 69 - &amp;quot;Постпроцессоры системы ГеММа-3D&amp;quot;&quot;/&gt;&lt;property id=&quot;20307&quot; value=&quot;358&quot;/&gt;&lt;/object&gt;&lt;object type=&quot;3&quot; unique_id=&quot;16814&quot;&gt;&lt;property id=&quot;20148&quot; value=&quot;5&quot;/&gt;&lt;property id=&quot;20300&quot; value=&quot;Slide 70 - &amp;quot;Разработка постпроцессоров (Встроенный редактор текстов постпроцессоров)&amp;quot;&quot;/&gt;&lt;property id=&quot;20307&quot; value=&quot;359&quot;/&gt;&lt;/object&gt;&lt;object type=&quot;3&quot; unique_id=&quot;16815&quot;&gt;&lt;property id=&quot;20148&quot; value=&quot;5&quot;/&gt;&lt;property id=&quot;20300&quot; value=&quot;Slide 71 - &amp;quot;Пример построения и обработки шнека&amp;quot;&quot;/&gt;&lt;property id=&quot;20307&quot; value=&quot;360&quot;/&gt;&lt;/object&gt;&lt;object type=&quot;3&quot; unique_id=&quot;16816&quot;&gt;&lt;property id=&quot;20148&quot; value=&quot;5&quot;/&gt;&lt;property id=&quot;20300&quot; value=&quot;Slide 72 - &amp;quot;Гравировка по стеклу РПЗ          &amp;#x0D;&amp;#x0A;(г. Раменское) &amp;quot;&quot;/&gt;&lt;property id=&quot;20307&quot; value=&quot;361&quot;/&gt;&lt;/object&gt;&lt;object type=&quot;3&quot; unique_id=&quot;16817&quot;&gt;&lt;property id=&quot;20148&quot; value=&quot;5&quot;/&gt;&lt;property id=&quot;20300&quot; value=&quot;Slide 73 - &amp;quot;“Водило”  ОАО Техноприбор   &amp;#x0D;&amp;#x0A;г.С-Петербург&amp;quot;&quot;/&gt;&lt;property id=&quot;20307&quot; value=&quot;362&quot;/&gt;&lt;/object&gt;&lt;object type=&quot;3&quot; unique_id=&quot;16818&quot;&gt;&lt;property id=&quot;20148&quot; value=&quot;5&quot;/&gt;&lt;property id=&quot;20300&quot; value=&quot;Slide 74 - &amp;quot;Фланец  НПО Лавочкина    &amp;#x0D;&amp;#x0A;г. Химки&amp;quot;&quot;/&gt;&lt;property id=&quot;20307&quot; value=&quot;363&quot;/&gt;&lt;/object&gt;&lt;object type=&quot;3&quot; unique_id=&quot;16819&quot;&gt;&lt;property id=&quot;20148&quot; value=&quot;5&quot;/&gt;&lt;property id=&quot;20300&quot; value=&quot;Slide 75 - &amp;quot;Производство колесных дисков&amp;#x0D;&amp;#x0A;Выставка готовой продукции&amp;quot;&quot;/&gt;&lt;property id=&quot;20307&quot; value=&quot;364&quot;/&gt;&lt;/object&gt;&lt;object type=&quot;3&quot; unique_id=&quot;16820&quot;&gt;&lt;property id=&quot;20148&quot; value=&quot;5&quot;/&gt;&lt;property id=&quot;20300&quot; value=&quot;Slide 76 - &amp;quot;ЗАО  Пластик   &amp;#x0D;&amp;#x0A;г. Челябинск&amp;quot;&quot;/&gt;&lt;property id=&quot;20307&quot; value=&quot;365&quot;/&gt;&lt;/object&gt;&lt;object type=&quot;3&quot; unique_id=&quot;16821&quot;&gt;&lt;property id=&quot;20148&quot; value=&quot;5&quot;/&gt;&lt;property id=&quot;20300&quot; value=&quot;Slide 77 - &amp;quot;Безбумажная технология &amp;quot;&quot;/&gt;&lt;property id=&quot;20307&quot; value=&quot;366&quot;/&gt;&lt;/object&gt;&lt;/object&gt;&lt;/object&gt;&lt;/database&gt;"/>
  <p:tag name="SECTOMILLISECCONVERTED" val="1"/>
</p:tagLst>
</file>

<file path=ppt/theme/theme1.xml><?xml version="1.0" encoding="utf-8"?>
<a:theme xmlns:a="http://schemas.openxmlformats.org/drawingml/2006/main" name="Гемма(16-9)">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Презентация1" id="{F11EDE84-8F38-407F-A79C-EAED3F47E461}" vid="{A304ED9F-9D74-4639-96EC-F81973FBD73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Гемма(16-9)</Template>
  <TotalTime>2795</TotalTime>
  <Words>3040</Words>
  <Application>Microsoft Office PowerPoint</Application>
  <PresentationFormat>Экран (16:9)</PresentationFormat>
  <Paragraphs>418</Paragraphs>
  <Slides>60</Slides>
  <Notes>59</Notes>
  <HiddenSlides>1</HiddenSlides>
  <MMClips>0</MMClips>
  <ScaleCrop>false</ScaleCrop>
  <HeadingPairs>
    <vt:vector size="4" baseType="variant">
      <vt:variant>
        <vt:lpstr>Тема</vt:lpstr>
      </vt:variant>
      <vt:variant>
        <vt:i4>1</vt:i4>
      </vt:variant>
      <vt:variant>
        <vt:lpstr>Заголовки слайдов</vt:lpstr>
      </vt:variant>
      <vt:variant>
        <vt:i4>60</vt:i4>
      </vt:variant>
    </vt:vector>
  </HeadingPairs>
  <TitlesOfParts>
    <vt:vector size="61" baseType="lpstr">
      <vt:lpstr>Гемма(16-9)</vt:lpstr>
      <vt:lpstr>Система геометрического моделирования и подготовки управляющих программ для станков c ЧПУ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TsAGI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Комплексное решение для оборудования с ЧПУ</dc:title>
  <dc:creator>Юлия</dc:creator>
  <cp:lastModifiedBy>admin</cp:lastModifiedBy>
  <cp:revision>298</cp:revision>
  <cp:lastPrinted>2013-05-20T05:30:30Z</cp:lastPrinted>
  <dcterms:created xsi:type="dcterms:W3CDTF">2011-05-19T10:07:38Z</dcterms:created>
  <dcterms:modified xsi:type="dcterms:W3CDTF">2021-05-12T05:30:40Z</dcterms:modified>
</cp:coreProperties>
</file>